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37" r:id="rId2"/>
    <p:sldId id="258" r:id="rId3"/>
    <p:sldId id="262" r:id="rId4"/>
    <p:sldId id="294" r:id="rId5"/>
    <p:sldId id="296" r:id="rId6"/>
    <p:sldId id="321" r:id="rId7"/>
    <p:sldId id="339" r:id="rId8"/>
    <p:sldId id="263" r:id="rId9"/>
    <p:sldId id="304" r:id="rId10"/>
    <p:sldId id="305" r:id="rId11"/>
    <p:sldId id="318" r:id="rId12"/>
    <p:sldId id="316" r:id="rId13"/>
    <p:sldId id="317" r:id="rId14"/>
    <p:sldId id="338" r:id="rId15"/>
    <p:sldId id="336" r:id="rId16"/>
    <p:sldId id="332" r:id="rId17"/>
    <p:sldId id="328" r:id="rId18"/>
    <p:sldId id="340" r:id="rId19"/>
    <p:sldId id="342" r:id="rId20"/>
    <p:sldId id="343" r:id="rId21"/>
    <p:sldId id="344" r:id="rId22"/>
    <p:sldId id="345" r:id="rId23"/>
    <p:sldId id="314" r:id="rId24"/>
    <p:sldId id="310" r:id="rId25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CCC"/>
    <a:srgbClr val="F2B800"/>
    <a:srgbClr val="FFC000"/>
    <a:srgbClr val="CCECFF"/>
    <a:srgbClr val="767171"/>
    <a:srgbClr val="44546A"/>
    <a:srgbClr val="CCFF99"/>
    <a:srgbClr val="CC6600"/>
    <a:srgbClr val="90C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2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E56634-9647-4EE9-9605-42F638652802}" type="doc">
      <dgm:prSet loTypeId="urn:microsoft.com/office/officeart/2005/8/layout/chart3" loCatId="relationship" qsTypeId="urn:microsoft.com/office/officeart/2005/8/quickstyle/simple1" qsCatId="simple" csTypeId="urn:microsoft.com/office/officeart/2005/8/colors/colorful5" csCatId="colorful" phldr="1"/>
      <dgm:spPr/>
    </dgm:pt>
    <dgm:pt modelId="{1B355C58-D478-4136-9BAF-181C194856F8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7012D6DB-7730-41C0-95E7-E675EFFFA2A1}" type="parTrans" cxnId="{92A8CD1E-CA5B-42C7-BFE8-0460E3F9C27F}">
      <dgm:prSet/>
      <dgm:spPr/>
      <dgm:t>
        <a:bodyPr/>
        <a:lstStyle/>
        <a:p>
          <a:endParaRPr lang="en-US"/>
        </a:p>
      </dgm:t>
    </dgm:pt>
    <dgm:pt modelId="{73F086C2-E93D-4FEA-AC54-5BA597A0B1A6}" type="sibTrans" cxnId="{92A8CD1E-CA5B-42C7-BFE8-0460E3F9C27F}">
      <dgm:prSet/>
      <dgm:spPr/>
      <dgm:t>
        <a:bodyPr/>
        <a:lstStyle/>
        <a:p>
          <a:endParaRPr lang="en-US"/>
        </a:p>
      </dgm:t>
    </dgm:pt>
    <dgm:pt modelId="{0AA051D3-24EE-4A5D-AB85-547FF15DCC20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32968757-8CE0-46C3-8B34-A46510AC4768}" type="parTrans" cxnId="{EFDA3DAB-4993-4512-9B9C-A32C17384038}">
      <dgm:prSet/>
      <dgm:spPr/>
      <dgm:t>
        <a:bodyPr/>
        <a:lstStyle/>
        <a:p>
          <a:endParaRPr lang="en-US"/>
        </a:p>
      </dgm:t>
    </dgm:pt>
    <dgm:pt modelId="{4B06C825-338C-406D-817B-37E2601F7B2F}" type="sibTrans" cxnId="{EFDA3DAB-4993-4512-9B9C-A32C17384038}">
      <dgm:prSet/>
      <dgm:spPr/>
      <dgm:t>
        <a:bodyPr/>
        <a:lstStyle/>
        <a:p>
          <a:endParaRPr lang="en-US"/>
        </a:p>
      </dgm:t>
    </dgm:pt>
    <dgm:pt modelId="{1D6D6E29-72A0-4B4C-8DE0-67DEF73D0746}" type="pres">
      <dgm:prSet presAssocID="{07E56634-9647-4EE9-9605-42F638652802}" presName="compositeShape" presStyleCnt="0">
        <dgm:presLayoutVars>
          <dgm:chMax val="7"/>
          <dgm:dir/>
          <dgm:resizeHandles val="exact"/>
        </dgm:presLayoutVars>
      </dgm:prSet>
      <dgm:spPr/>
    </dgm:pt>
    <dgm:pt modelId="{71156594-645B-4193-A27D-F94DD858BE05}" type="pres">
      <dgm:prSet presAssocID="{07E56634-9647-4EE9-9605-42F638652802}" presName="wedge1" presStyleLbl="node1" presStyleIdx="0" presStyleCnt="2"/>
      <dgm:spPr/>
    </dgm:pt>
    <dgm:pt modelId="{A13D58CD-7F68-4845-ABD4-F85D972C2B1F}" type="pres">
      <dgm:prSet presAssocID="{07E56634-9647-4EE9-9605-42F638652802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126D91BB-CC9A-40EC-8A92-E2C7A166FADD}" type="pres">
      <dgm:prSet presAssocID="{07E56634-9647-4EE9-9605-42F638652802}" presName="wedge2" presStyleLbl="node1" presStyleIdx="1" presStyleCnt="2"/>
      <dgm:spPr/>
    </dgm:pt>
    <dgm:pt modelId="{A8218BEA-5360-4C01-AB4C-565690D7CECD}" type="pres">
      <dgm:prSet presAssocID="{07E56634-9647-4EE9-9605-42F638652802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8DC2410C-181A-4CC5-B789-4E93B87F44A9}" type="presOf" srcId="{1B355C58-D478-4136-9BAF-181C194856F8}" destId="{A13D58CD-7F68-4845-ABD4-F85D972C2B1F}" srcOrd="1" destOrd="0" presId="urn:microsoft.com/office/officeart/2005/8/layout/chart3"/>
    <dgm:cxn modelId="{92A8CD1E-CA5B-42C7-BFE8-0460E3F9C27F}" srcId="{07E56634-9647-4EE9-9605-42F638652802}" destId="{1B355C58-D478-4136-9BAF-181C194856F8}" srcOrd="0" destOrd="0" parTransId="{7012D6DB-7730-41C0-95E7-E675EFFFA2A1}" sibTransId="{73F086C2-E93D-4FEA-AC54-5BA597A0B1A6}"/>
    <dgm:cxn modelId="{E2BF3E2F-E1D4-43A2-AD6D-D12094CF2A2F}" type="presOf" srcId="{0AA051D3-24EE-4A5D-AB85-547FF15DCC20}" destId="{126D91BB-CC9A-40EC-8A92-E2C7A166FADD}" srcOrd="0" destOrd="0" presId="urn:microsoft.com/office/officeart/2005/8/layout/chart3"/>
    <dgm:cxn modelId="{EFDA3DAB-4993-4512-9B9C-A32C17384038}" srcId="{07E56634-9647-4EE9-9605-42F638652802}" destId="{0AA051D3-24EE-4A5D-AB85-547FF15DCC20}" srcOrd="1" destOrd="0" parTransId="{32968757-8CE0-46C3-8B34-A46510AC4768}" sibTransId="{4B06C825-338C-406D-817B-37E2601F7B2F}"/>
    <dgm:cxn modelId="{D9A874BB-5A17-4B44-BB21-FC607AFD380C}" type="presOf" srcId="{07E56634-9647-4EE9-9605-42F638652802}" destId="{1D6D6E29-72A0-4B4C-8DE0-67DEF73D0746}" srcOrd="0" destOrd="0" presId="urn:microsoft.com/office/officeart/2005/8/layout/chart3"/>
    <dgm:cxn modelId="{3BC01CC2-BE07-46E5-A02D-69F38275DF83}" type="presOf" srcId="{1B355C58-D478-4136-9BAF-181C194856F8}" destId="{71156594-645B-4193-A27D-F94DD858BE05}" srcOrd="0" destOrd="0" presId="urn:microsoft.com/office/officeart/2005/8/layout/chart3"/>
    <dgm:cxn modelId="{AFDC64C8-4E60-44DB-A459-53F667D8E7B1}" type="presOf" srcId="{0AA051D3-24EE-4A5D-AB85-547FF15DCC20}" destId="{A8218BEA-5360-4C01-AB4C-565690D7CECD}" srcOrd="1" destOrd="0" presId="urn:microsoft.com/office/officeart/2005/8/layout/chart3"/>
    <dgm:cxn modelId="{0B98F2A0-71E0-49F7-846D-6178CE8BA92D}" type="presParOf" srcId="{1D6D6E29-72A0-4B4C-8DE0-67DEF73D0746}" destId="{71156594-645B-4193-A27D-F94DD858BE05}" srcOrd="0" destOrd="0" presId="urn:microsoft.com/office/officeart/2005/8/layout/chart3"/>
    <dgm:cxn modelId="{3F336CB7-6742-4627-AD8A-E09580DC48BE}" type="presParOf" srcId="{1D6D6E29-72A0-4B4C-8DE0-67DEF73D0746}" destId="{A13D58CD-7F68-4845-ABD4-F85D972C2B1F}" srcOrd="1" destOrd="0" presId="urn:microsoft.com/office/officeart/2005/8/layout/chart3"/>
    <dgm:cxn modelId="{E51DBC0D-5262-430A-B8BD-3298A465647F}" type="presParOf" srcId="{1D6D6E29-72A0-4B4C-8DE0-67DEF73D0746}" destId="{126D91BB-CC9A-40EC-8A92-E2C7A166FADD}" srcOrd="2" destOrd="0" presId="urn:microsoft.com/office/officeart/2005/8/layout/chart3"/>
    <dgm:cxn modelId="{B7FAE1D6-A25A-4BC7-9CE2-0C020A1CC2B4}" type="presParOf" srcId="{1D6D6E29-72A0-4B4C-8DE0-67DEF73D0746}" destId="{A8218BEA-5360-4C01-AB4C-565690D7CECD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2166F-7EE0-41B3-AC52-8E60F3906BD9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5D2657D-D250-474F-8E48-DFC36F6AC5DF}">
      <dgm:prSet phldrT="[Text]" custT="1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Pre-viewing</a:t>
          </a:r>
        </a:p>
      </dgm:t>
    </dgm:pt>
    <dgm:pt modelId="{309A7B2C-94EC-47B2-B50E-7CC5677F0CE8}" type="parTrans" cxnId="{359292D2-ED71-430C-AD51-678DAA0AD8E0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3F5080-1EDE-44BF-B80E-753B079582FA}" type="sibTrans" cxnId="{359292D2-ED71-430C-AD51-678DAA0AD8E0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EA8EF3-51B2-4BC8-B52B-E79B82D12C07}">
      <dgm:prSet phldrT="[Text]" custT="1"/>
      <dgm:spPr/>
      <dgm:t>
        <a:bodyPr/>
        <a:lstStyle/>
        <a:p>
          <a:pPr marL="171450" indent="-171450" algn="l"/>
          <a:r>
            <a:rPr lang="en-US" sz="1800" b="0" dirty="0">
              <a:latin typeface="Arial" panose="020B0604020202020204" pitchFamily="34" charset="0"/>
              <a:cs typeface="Arial" panose="020B0604020202020204" pitchFamily="34" charset="0"/>
            </a:rPr>
            <a:t>Find out how much students know about food security.</a:t>
          </a:r>
        </a:p>
      </dgm:t>
    </dgm:pt>
    <dgm:pt modelId="{53611FBB-2E40-4EE5-9907-3E5B6254BBEA}" type="parTrans" cxnId="{B6C45276-1EB1-4B17-BC32-014284D16D1F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8CA319-9C63-484B-8501-8882C4B5D56D}" type="sibTrans" cxnId="{B6C45276-1EB1-4B17-BC32-014284D16D1F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8298AA-ED7E-4BB4-8148-399E3F58A6A6}">
      <dgm:prSet phldrT="[Text]" custT="1"/>
      <dgm:spPr>
        <a:solidFill>
          <a:schemeClr val="accent6"/>
        </a:solidFill>
        <a:ln>
          <a:noFill/>
        </a:ln>
      </dgm:spPr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While-viewing</a:t>
          </a:r>
        </a:p>
      </dgm:t>
    </dgm:pt>
    <dgm:pt modelId="{F82571BC-FC1C-4465-8825-828CB9E3ADAF}" type="parTrans" cxnId="{06EBF8D3-0A4B-40E1-A553-9C2290A49010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9DCEBD-91EB-473C-A82F-C4255409A0F5}" type="sibTrans" cxnId="{06EBF8D3-0A4B-40E1-A553-9C2290A49010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A3466-F599-4003-A717-5192EF0BBF6E}">
      <dgm:prSet phldrT="[Text]" custT="1"/>
      <dgm:spPr/>
      <dgm:t>
        <a:bodyPr/>
        <a:lstStyle/>
        <a:p>
          <a:pPr algn="l"/>
          <a:r>
            <a:rPr lang="en-US" sz="1800" b="0" i="0" dirty="0">
              <a:latin typeface="Arial" panose="020B0604020202020204" pitchFamily="34" charset="0"/>
              <a:cs typeface="Arial" panose="020B0604020202020204" pitchFamily="34" charset="0"/>
            </a:rPr>
            <a:t>Play the video.</a:t>
          </a:r>
        </a:p>
      </dgm:t>
    </dgm:pt>
    <dgm:pt modelId="{C77171E2-E5EE-46E9-BD9B-BF88516D99CC}" type="parTrans" cxnId="{CAFC497A-3CF4-4D2C-823F-2D9EFBC03228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8275AA-9EE7-4442-AE26-7EEFA8CAB9F2}" type="sibTrans" cxnId="{CAFC497A-3CF4-4D2C-823F-2D9EFBC03228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122637-6E5C-4960-BF8C-4E404B51B5FF}">
      <dgm:prSet phldrT="[Text]" custT="1"/>
      <dgm:spPr/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Post -viewing</a:t>
          </a:r>
        </a:p>
      </dgm:t>
    </dgm:pt>
    <dgm:pt modelId="{74590959-9C52-486C-8CD4-B81275EA80D3}" type="parTrans" cxnId="{4361F1F5-11E0-4725-8136-A67106021C4F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A394C0-FA97-4580-979B-0B4A871029BE}" type="sibTrans" cxnId="{4361F1F5-11E0-4725-8136-A67106021C4F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DDBA0A-3721-49F0-89A5-85D73E1FA4AC}">
      <dgm:prSet phldrT="[Text]" custT="1"/>
      <dgm:spPr/>
      <dgm:t>
        <a:bodyPr/>
        <a:lstStyle/>
        <a:p>
          <a:pPr marL="176213" lvl="1" indent="-176213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Use the article on Yuan Long-ping as a follow-up to engage students in reflecting on what they have learnt 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from him and the importance of food security</a:t>
          </a:r>
          <a:r>
            <a:rPr lang="en-U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. </a:t>
          </a:r>
        </a:p>
      </dgm:t>
    </dgm:pt>
    <dgm:pt modelId="{E297BF35-D5CA-485F-AFFA-CD5418D3924D}" type="parTrans" cxnId="{B9024CFA-FE40-457C-84AC-34D56729F075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76EAD0-781B-4155-BFAA-09CAC9DA8774}" type="sibTrans" cxnId="{B9024CFA-FE40-457C-84AC-34D56729F075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2C03A5-2CB5-481D-ADC2-6A68C27594E9}">
      <dgm:prSet phldrT="[Text]" custT="1"/>
      <dgm:spPr/>
      <dgm:t>
        <a:bodyPr/>
        <a:lstStyle/>
        <a:p>
          <a:pPr algn="just"/>
          <a:r>
            <a:rPr lang="en-US" sz="1800" b="0" i="0" dirty="0">
              <a:latin typeface="Arial" panose="020B0604020202020204" pitchFamily="34" charset="0"/>
              <a:cs typeface="Arial" panose="020B0604020202020204" pitchFamily="34" charset="0"/>
            </a:rPr>
            <a:t>Engage students in finding out the benefits of hybrid rice and Yuan Long-ping’s contribution to addressing food insecurity.</a:t>
          </a:r>
        </a:p>
      </dgm:t>
    </dgm:pt>
    <dgm:pt modelId="{4698835E-DFF7-4833-8FBC-F4B45B7F5142}" type="parTrans" cxnId="{CAF2E89D-619B-4D48-A38F-EEFB68EA6723}">
      <dgm:prSet/>
      <dgm:spPr/>
      <dgm:t>
        <a:bodyPr/>
        <a:lstStyle/>
        <a:p>
          <a:endParaRPr lang="en-US"/>
        </a:p>
      </dgm:t>
    </dgm:pt>
    <dgm:pt modelId="{D9FA9FA7-FA5A-463A-99D2-872C6B5EE5BD}" type="sibTrans" cxnId="{CAF2E89D-619B-4D48-A38F-EEFB68EA6723}">
      <dgm:prSet/>
      <dgm:spPr/>
      <dgm:t>
        <a:bodyPr/>
        <a:lstStyle/>
        <a:p>
          <a:endParaRPr lang="en-US"/>
        </a:p>
      </dgm:t>
    </dgm:pt>
    <dgm:pt modelId="{2D472E76-7C4F-4E42-A80F-C266551066F2}">
      <dgm:prSet phldrT="[Text]" custT="1"/>
      <dgm:spPr/>
      <dgm:t>
        <a:bodyPr/>
        <a:lstStyle/>
        <a:p>
          <a:pPr marL="171450" indent="-171450" algn="just"/>
          <a:r>
            <a:rPr lang="en-US" sz="1800" b="0" dirty="0">
              <a:latin typeface="Arial" panose="020B0604020202020204" pitchFamily="34" charset="0"/>
              <a:cs typeface="Arial" panose="020B0604020202020204" pitchFamily="34" charset="0"/>
            </a:rPr>
            <a:t>Use infographics to introduce concepts related to food security.</a:t>
          </a:r>
        </a:p>
      </dgm:t>
    </dgm:pt>
    <dgm:pt modelId="{C6762D3F-66CC-416C-B055-7B5A58C9E398}" type="parTrans" cxnId="{55BD92AF-2881-4B30-8A09-4518A3CD9273}">
      <dgm:prSet/>
      <dgm:spPr/>
      <dgm:t>
        <a:bodyPr/>
        <a:lstStyle/>
        <a:p>
          <a:endParaRPr lang="en-US" altLang="zh-TW"/>
        </a:p>
      </dgm:t>
    </dgm:pt>
    <dgm:pt modelId="{15E1ECD0-D8D2-42EC-B6C3-F2A001995539}" type="sibTrans" cxnId="{55BD92AF-2881-4B30-8A09-4518A3CD9273}">
      <dgm:prSet/>
      <dgm:spPr/>
      <dgm:t>
        <a:bodyPr/>
        <a:lstStyle/>
        <a:p>
          <a:endParaRPr lang="en-US" altLang="zh-TW"/>
        </a:p>
      </dgm:t>
    </dgm:pt>
    <dgm:pt modelId="{0CF01201-5139-4C27-8D9E-DF549AA3DBCB}">
      <dgm:prSet phldrT="[Text]" custT="1"/>
      <dgm:spPr/>
      <dgm:t>
        <a:bodyPr/>
        <a:lstStyle/>
        <a:p>
          <a:pPr marL="176213" lvl="1" indent="-176213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Guide students to explore what they can do to safeguard food security in their daily life.</a:t>
          </a:r>
        </a:p>
      </dgm:t>
    </dgm:pt>
    <dgm:pt modelId="{1232C1E4-9719-4CFC-A5A5-16B01661241C}" type="parTrans" cxnId="{6B637D74-AC19-4BB0-AE9E-28DBB014D389}">
      <dgm:prSet/>
      <dgm:spPr/>
      <dgm:t>
        <a:bodyPr/>
        <a:lstStyle/>
        <a:p>
          <a:endParaRPr lang="en-US"/>
        </a:p>
      </dgm:t>
    </dgm:pt>
    <dgm:pt modelId="{F3F38D69-BEB3-4256-BFE4-573E5E07C81A}" type="sibTrans" cxnId="{6B637D74-AC19-4BB0-AE9E-28DBB014D389}">
      <dgm:prSet/>
      <dgm:spPr/>
      <dgm:t>
        <a:bodyPr/>
        <a:lstStyle/>
        <a:p>
          <a:endParaRPr lang="en-US"/>
        </a:p>
      </dgm:t>
    </dgm:pt>
    <dgm:pt modelId="{74052A9A-C00D-49AC-A673-FFC27A549CDA}">
      <dgm:prSet phldrT="[Text]" custT="1"/>
      <dgm:spPr/>
      <dgm:t>
        <a:bodyPr/>
        <a:lstStyle/>
        <a:p>
          <a:pPr marL="176213" lvl="1" indent="-176213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Guide students to develop the language knowledge and skills through integrating information and ideas from the video and the article on Yuan Long-ping. </a:t>
          </a:r>
          <a:endParaRPr lang="en-US" sz="18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0A90E4D-04F1-4720-8F29-AB9CF22F5464}" type="parTrans" cxnId="{78C7D563-ADF7-45B6-86E0-6BEDF68032E6}">
      <dgm:prSet/>
      <dgm:spPr/>
      <dgm:t>
        <a:bodyPr/>
        <a:lstStyle/>
        <a:p>
          <a:endParaRPr lang="en-US"/>
        </a:p>
      </dgm:t>
    </dgm:pt>
    <dgm:pt modelId="{E936730E-26CC-4B99-8F5D-56227BC760C8}" type="sibTrans" cxnId="{78C7D563-ADF7-45B6-86E0-6BEDF68032E6}">
      <dgm:prSet/>
      <dgm:spPr/>
      <dgm:t>
        <a:bodyPr/>
        <a:lstStyle/>
        <a:p>
          <a:endParaRPr lang="en-US"/>
        </a:p>
      </dgm:t>
    </dgm:pt>
    <dgm:pt modelId="{565403C7-C3B9-49CC-80EE-2AA0A4F72379}" type="pres">
      <dgm:prSet presAssocID="{6652166F-7EE0-41B3-AC52-8E60F3906BD9}" presName="linearFlow" presStyleCnt="0">
        <dgm:presLayoutVars>
          <dgm:dir/>
          <dgm:animLvl val="lvl"/>
          <dgm:resizeHandles val="exact"/>
        </dgm:presLayoutVars>
      </dgm:prSet>
      <dgm:spPr/>
    </dgm:pt>
    <dgm:pt modelId="{03E39892-FBA5-4E9A-AB5A-540E74AB3F93}" type="pres">
      <dgm:prSet presAssocID="{15D2657D-D250-474F-8E48-DFC36F6AC5DF}" presName="composite" presStyleCnt="0"/>
      <dgm:spPr/>
    </dgm:pt>
    <dgm:pt modelId="{0A0F30DC-98BA-4B16-A205-617C86600984}" type="pres">
      <dgm:prSet presAssocID="{15D2657D-D250-474F-8E48-DFC36F6AC5D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E0F877F2-EA53-4DAF-B360-9960742FB8EC}" type="pres">
      <dgm:prSet presAssocID="{15D2657D-D250-474F-8E48-DFC36F6AC5DF}" presName="descendantText" presStyleLbl="alignAcc1" presStyleIdx="0" presStyleCnt="3">
        <dgm:presLayoutVars>
          <dgm:bulletEnabled val="1"/>
        </dgm:presLayoutVars>
      </dgm:prSet>
      <dgm:spPr/>
    </dgm:pt>
    <dgm:pt modelId="{AFFFEDA0-A885-419C-973E-123208F54E13}" type="pres">
      <dgm:prSet presAssocID="{873F5080-1EDE-44BF-B80E-753B079582FA}" presName="sp" presStyleCnt="0"/>
      <dgm:spPr/>
    </dgm:pt>
    <dgm:pt modelId="{D43C7367-6E19-45C7-B362-0334A532C0A2}" type="pres">
      <dgm:prSet presAssocID="{C38298AA-ED7E-4BB4-8148-399E3F58A6A6}" presName="composite" presStyleCnt="0"/>
      <dgm:spPr/>
    </dgm:pt>
    <dgm:pt modelId="{80F3C215-C83C-44B0-AAC3-D40A5D61EB20}" type="pres">
      <dgm:prSet presAssocID="{C38298AA-ED7E-4BB4-8148-399E3F58A6A6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9570A93-CE8B-4863-8FBF-7CC6D68A3D78}" type="pres">
      <dgm:prSet presAssocID="{C38298AA-ED7E-4BB4-8148-399E3F58A6A6}" presName="descendantText" presStyleLbl="alignAcc1" presStyleIdx="1" presStyleCnt="3">
        <dgm:presLayoutVars>
          <dgm:bulletEnabled val="1"/>
        </dgm:presLayoutVars>
      </dgm:prSet>
      <dgm:spPr/>
    </dgm:pt>
    <dgm:pt modelId="{29C89F17-1062-4EB1-9164-E3E5F27A90A5}" type="pres">
      <dgm:prSet presAssocID="{5E9DCEBD-91EB-473C-A82F-C4255409A0F5}" presName="sp" presStyleCnt="0"/>
      <dgm:spPr/>
    </dgm:pt>
    <dgm:pt modelId="{2483D695-4BF9-4F6A-92BE-9C3CDD05E735}" type="pres">
      <dgm:prSet presAssocID="{6A122637-6E5C-4960-BF8C-4E404B51B5FF}" presName="composite" presStyleCnt="0"/>
      <dgm:spPr/>
    </dgm:pt>
    <dgm:pt modelId="{B8216B23-72BC-4FD0-9BEE-A9E9D0680232}" type="pres">
      <dgm:prSet presAssocID="{6A122637-6E5C-4960-BF8C-4E404B51B5FF}" presName="parentText" presStyleLbl="alignNode1" presStyleIdx="2" presStyleCnt="3" custLinFactNeighborX="420" custLinFactNeighborY="-6743">
        <dgm:presLayoutVars>
          <dgm:chMax val="1"/>
          <dgm:bulletEnabled val="1"/>
        </dgm:presLayoutVars>
      </dgm:prSet>
      <dgm:spPr/>
    </dgm:pt>
    <dgm:pt modelId="{97ED3362-31B4-4118-9827-65168530B8A0}" type="pres">
      <dgm:prSet presAssocID="{6A122637-6E5C-4960-BF8C-4E404B51B5FF}" presName="descendantText" presStyleLbl="alignAcc1" presStyleIdx="2" presStyleCnt="3" custScaleY="194543" custLinFactNeighborY="401">
        <dgm:presLayoutVars>
          <dgm:bulletEnabled val="1"/>
        </dgm:presLayoutVars>
      </dgm:prSet>
      <dgm:spPr/>
    </dgm:pt>
  </dgm:ptLst>
  <dgm:cxnLst>
    <dgm:cxn modelId="{AE069407-E53B-459C-B58A-E7DF486030E6}" type="presOf" srcId="{012A3466-F599-4003-A717-5192EF0BBF6E}" destId="{39570A93-CE8B-4863-8FBF-7CC6D68A3D78}" srcOrd="0" destOrd="0" presId="urn:microsoft.com/office/officeart/2005/8/layout/chevron2"/>
    <dgm:cxn modelId="{288E585D-175A-4854-8F69-88DEB8AD1991}" type="presOf" srcId="{74052A9A-C00D-49AC-A673-FFC27A549CDA}" destId="{97ED3362-31B4-4118-9827-65168530B8A0}" srcOrd="0" destOrd="1" presId="urn:microsoft.com/office/officeart/2005/8/layout/chevron2"/>
    <dgm:cxn modelId="{78C7D563-ADF7-45B6-86E0-6BEDF68032E6}" srcId="{6A122637-6E5C-4960-BF8C-4E404B51B5FF}" destId="{74052A9A-C00D-49AC-A673-FFC27A549CDA}" srcOrd="1" destOrd="0" parTransId="{90A90E4D-04F1-4720-8F29-AB9CF22F5464}" sibTransId="{E936730E-26CC-4B99-8F5D-56227BC760C8}"/>
    <dgm:cxn modelId="{0BDB7146-CD11-4212-855E-1428DD0DB45B}" type="presOf" srcId="{6652166F-7EE0-41B3-AC52-8E60F3906BD9}" destId="{565403C7-C3B9-49CC-80EE-2AA0A4F72379}" srcOrd="0" destOrd="0" presId="urn:microsoft.com/office/officeart/2005/8/layout/chevron2"/>
    <dgm:cxn modelId="{A614F94B-9948-479B-BC62-C1F20DC0C3F4}" type="presOf" srcId="{2D472E76-7C4F-4E42-A80F-C266551066F2}" destId="{E0F877F2-EA53-4DAF-B360-9960742FB8EC}" srcOrd="0" destOrd="1" presId="urn:microsoft.com/office/officeart/2005/8/layout/chevron2"/>
    <dgm:cxn modelId="{6B637D74-AC19-4BB0-AE9E-28DBB014D389}" srcId="{6A122637-6E5C-4960-BF8C-4E404B51B5FF}" destId="{0CF01201-5139-4C27-8D9E-DF549AA3DBCB}" srcOrd="2" destOrd="0" parTransId="{1232C1E4-9719-4CFC-A5A5-16B01661241C}" sibTransId="{F3F38D69-BEB3-4256-BFE4-573E5E07C81A}"/>
    <dgm:cxn modelId="{B6C45276-1EB1-4B17-BC32-014284D16D1F}" srcId="{15D2657D-D250-474F-8E48-DFC36F6AC5DF}" destId="{42EA8EF3-51B2-4BC8-B52B-E79B82D12C07}" srcOrd="0" destOrd="0" parTransId="{53611FBB-2E40-4EE5-9907-3E5B6254BBEA}" sibTransId="{D98CA319-9C63-484B-8501-8882C4B5D56D}"/>
    <dgm:cxn modelId="{D37B3F79-75EF-44B5-A833-B2D78D50BC74}" type="presOf" srcId="{0CF01201-5139-4C27-8D9E-DF549AA3DBCB}" destId="{97ED3362-31B4-4118-9827-65168530B8A0}" srcOrd="0" destOrd="2" presId="urn:microsoft.com/office/officeart/2005/8/layout/chevron2"/>
    <dgm:cxn modelId="{CAFC497A-3CF4-4D2C-823F-2D9EFBC03228}" srcId="{C38298AA-ED7E-4BB4-8148-399E3F58A6A6}" destId="{012A3466-F599-4003-A717-5192EF0BBF6E}" srcOrd="0" destOrd="0" parTransId="{C77171E2-E5EE-46E9-BD9B-BF88516D99CC}" sibTransId="{BD8275AA-9EE7-4442-AE26-7EEFA8CAB9F2}"/>
    <dgm:cxn modelId="{02D07C9C-7F39-468D-9846-793377F9A273}" type="presOf" srcId="{42EA8EF3-51B2-4BC8-B52B-E79B82D12C07}" destId="{E0F877F2-EA53-4DAF-B360-9960742FB8EC}" srcOrd="0" destOrd="0" presId="urn:microsoft.com/office/officeart/2005/8/layout/chevron2"/>
    <dgm:cxn modelId="{CAF2E89D-619B-4D48-A38F-EEFB68EA6723}" srcId="{C38298AA-ED7E-4BB4-8148-399E3F58A6A6}" destId="{F22C03A5-2CB5-481D-ADC2-6A68C27594E9}" srcOrd="1" destOrd="0" parTransId="{4698835E-DFF7-4833-8FBC-F4B45B7F5142}" sibTransId="{D9FA9FA7-FA5A-463A-99D2-872C6B5EE5BD}"/>
    <dgm:cxn modelId="{E5D8C1AB-3BDD-4E36-AC9B-8F61F5C42D28}" type="presOf" srcId="{15D2657D-D250-474F-8E48-DFC36F6AC5DF}" destId="{0A0F30DC-98BA-4B16-A205-617C86600984}" srcOrd="0" destOrd="0" presId="urn:microsoft.com/office/officeart/2005/8/layout/chevron2"/>
    <dgm:cxn modelId="{55BD92AF-2881-4B30-8A09-4518A3CD9273}" srcId="{15D2657D-D250-474F-8E48-DFC36F6AC5DF}" destId="{2D472E76-7C4F-4E42-A80F-C266551066F2}" srcOrd="1" destOrd="0" parTransId="{C6762D3F-66CC-416C-B055-7B5A58C9E398}" sibTransId="{15E1ECD0-D8D2-42EC-B6C3-F2A001995539}"/>
    <dgm:cxn modelId="{53981ABB-E27B-41D3-AE7E-134BAEC9161E}" type="presOf" srcId="{F22C03A5-2CB5-481D-ADC2-6A68C27594E9}" destId="{39570A93-CE8B-4863-8FBF-7CC6D68A3D78}" srcOrd="0" destOrd="1" presId="urn:microsoft.com/office/officeart/2005/8/layout/chevron2"/>
    <dgm:cxn modelId="{33EF67D2-2EA5-4C20-A70A-680333F528B6}" type="presOf" srcId="{C38298AA-ED7E-4BB4-8148-399E3F58A6A6}" destId="{80F3C215-C83C-44B0-AAC3-D40A5D61EB20}" srcOrd="0" destOrd="0" presId="urn:microsoft.com/office/officeart/2005/8/layout/chevron2"/>
    <dgm:cxn modelId="{359292D2-ED71-430C-AD51-678DAA0AD8E0}" srcId="{6652166F-7EE0-41B3-AC52-8E60F3906BD9}" destId="{15D2657D-D250-474F-8E48-DFC36F6AC5DF}" srcOrd="0" destOrd="0" parTransId="{309A7B2C-94EC-47B2-B50E-7CC5677F0CE8}" sibTransId="{873F5080-1EDE-44BF-B80E-753B079582FA}"/>
    <dgm:cxn modelId="{06EBF8D3-0A4B-40E1-A553-9C2290A49010}" srcId="{6652166F-7EE0-41B3-AC52-8E60F3906BD9}" destId="{C38298AA-ED7E-4BB4-8148-399E3F58A6A6}" srcOrd="1" destOrd="0" parTransId="{F82571BC-FC1C-4465-8825-828CB9E3ADAF}" sibTransId="{5E9DCEBD-91EB-473C-A82F-C4255409A0F5}"/>
    <dgm:cxn modelId="{8BA70EED-95F3-4221-8D2C-FAB666A1BA33}" type="presOf" srcId="{74DDBA0A-3721-49F0-89A5-85D73E1FA4AC}" destId="{97ED3362-31B4-4118-9827-65168530B8A0}" srcOrd="0" destOrd="0" presId="urn:microsoft.com/office/officeart/2005/8/layout/chevron2"/>
    <dgm:cxn modelId="{4361F1F5-11E0-4725-8136-A67106021C4F}" srcId="{6652166F-7EE0-41B3-AC52-8E60F3906BD9}" destId="{6A122637-6E5C-4960-BF8C-4E404B51B5FF}" srcOrd="2" destOrd="0" parTransId="{74590959-9C52-486C-8CD4-B81275EA80D3}" sibTransId="{CFA394C0-FA97-4580-979B-0B4A871029BE}"/>
    <dgm:cxn modelId="{B9024CFA-FE40-457C-84AC-34D56729F075}" srcId="{6A122637-6E5C-4960-BF8C-4E404B51B5FF}" destId="{74DDBA0A-3721-49F0-89A5-85D73E1FA4AC}" srcOrd="0" destOrd="0" parTransId="{E297BF35-D5CA-485F-AFFA-CD5418D3924D}" sibTransId="{3F76EAD0-781B-4155-BFAA-09CAC9DA8774}"/>
    <dgm:cxn modelId="{8B3805FD-4955-4C17-9DA8-BC3FA6DC6FFE}" type="presOf" srcId="{6A122637-6E5C-4960-BF8C-4E404B51B5FF}" destId="{B8216B23-72BC-4FD0-9BEE-A9E9D0680232}" srcOrd="0" destOrd="0" presId="urn:microsoft.com/office/officeart/2005/8/layout/chevron2"/>
    <dgm:cxn modelId="{AC03A5DF-AAB5-444F-A8D9-CA569DB14995}" type="presParOf" srcId="{565403C7-C3B9-49CC-80EE-2AA0A4F72379}" destId="{03E39892-FBA5-4E9A-AB5A-540E74AB3F93}" srcOrd="0" destOrd="0" presId="urn:microsoft.com/office/officeart/2005/8/layout/chevron2"/>
    <dgm:cxn modelId="{58E4D997-4634-4AAF-8201-F88798F65645}" type="presParOf" srcId="{03E39892-FBA5-4E9A-AB5A-540E74AB3F93}" destId="{0A0F30DC-98BA-4B16-A205-617C86600984}" srcOrd="0" destOrd="0" presId="urn:microsoft.com/office/officeart/2005/8/layout/chevron2"/>
    <dgm:cxn modelId="{433AAC68-6515-410C-AD8F-D3BAC883BD82}" type="presParOf" srcId="{03E39892-FBA5-4E9A-AB5A-540E74AB3F93}" destId="{E0F877F2-EA53-4DAF-B360-9960742FB8EC}" srcOrd="1" destOrd="0" presId="urn:microsoft.com/office/officeart/2005/8/layout/chevron2"/>
    <dgm:cxn modelId="{53D3972F-E7D8-4414-8A8A-DCA7ADEC732E}" type="presParOf" srcId="{565403C7-C3B9-49CC-80EE-2AA0A4F72379}" destId="{AFFFEDA0-A885-419C-973E-123208F54E13}" srcOrd="1" destOrd="0" presId="urn:microsoft.com/office/officeart/2005/8/layout/chevron2"/>
    <dgm:cxn modelId="{9869BEB5-0AD4-4470-B225-3E4208CB0AB3}" type="presParOf" srcId="{565403C7-C3B9-49CC-80EE-2AA0A4F72379}" destId="{D43C7367-6E19-45C7-B362-0334A532C0A2}" srcOrd="2" destOrd="0" presId="urn:microsoft.com/office/officeart/2005/8/layout/chevron2"/>
    <dgm:cxn modelId="{D56B1CC6-736E-4039-8543-0DF68CDA8861}" type="presParOf" srcId="{D43C7367-6E19-45C7-B362-0334A532C0A2}" destId="{80F3C215-C83C-44B0-AAC3-D40A5D61EB20}" srcOrd="0" destOrd="0" presId="urn:microsoft.com/office/officeart/2005/8/layout/chevron2"/>
    <dgm:cxn modelId="{2E1A781D-EB63-4EEB-AFB8-4373612D4353}" type="presParOf" srcId="{D43C7367-6E19-45C7-B362-0334A532C0A2}" destId="{39570A93-CE8B-4863-8FBF-7CC6D68A3D78}" srcOrd="1" destOrd="0" presId="urn:microsoft.com/office/officeart/2005/8/layout/chevron2"/>
    <dgm:cxn modelId="{1DCA9AA1-9BDB-484A-BA4A-40B8F18D6294}" type="presParOf" srcId="{565403C7-C3B9-49CC-80EE-2AA0A4F72379}" destId="{29C89F17-1062-4EB1-9164-E3E5F27A90A5}" srcOrd="3" destOrd="0" presId="urn:microsoft.com/office/officeart/2005/8/layout/chevron2"/>
    <dgm:cxn modelId="{63154FD5-6041-41A8-ACC0-70724C0ABA64}" type="presParOf" srcId="{565403C7-C3B9-49CC-80EE-2AA0A4F72379}" destId="{2483D695-4BF9-4F6A-92BE-9C3CDD05E735}" srcOrd="4" destOrd="0" presId="urn:microsoft.com/office/officeart/2005/8/layout/chevron2"/>
    <dgm:cxn modelId="{795351D5-1EF6-4881-A59E-016F615C138A}" type="presParOf" srcId="{2483D695-4BF9-4F6A-92BE-9C3CDD05E735}" destId="{B8216B23-72BC-4FD0-9BEE-A9E9D0680232}" srcOrd="0" destOrd="0" presId="urn:microsoft.com/office/officeart/2005/8/layout/chevron2"/>
    <dgm:cxn modelId="{D0FFE374-83E8-415B-B608-0B7095B9BCE4}" type="presParOf" srcId="{2483D695-4BF9-4F6A-92BE-9C3CDD05E735}" destId="{97ED3362-31B4-4118-9827-65168530B8A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AA99C4-1581-4F7D-9093-EA5C7ED59C15}" type="doc">
      <dgm:prSet loTypeId="urn:microsoft.com/office/officeart/2005/8/layout/chevron2" loCatId="process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7ED23BA3-E8D2-4DF7-98C0-D55DB97423DC}">
      <dgm:prSet phldrT="[Text]" custT="1"/>
      <dgm:spPr/>
      <dgm:t>
        <a:bodyPr/>
        <a:lstStyle/>
        <a:p>
          <a:r>
            <a:rPr lang="en-US" sz="1400" dirty="0"/>
            <a:t>______</a:t>
          </a:r>
        </a:p>
      </dgm:t>
    </dgm:pt>
    <dgm:pt modelId="{712182EF-837E-4327-AD92-C9C7D190DF72}" type="parTrans" cxnId="{1B9FF88C-A47C-4DB1-96CD-A97A0476678C}">
      <dgm:prSet/>
      <dgm:spPr/>
      <dgm:t>
        <a:bodyPr/>
        <a:lstStyle/>
        <a:p>
          <a:endParaRPr lang="en-US"/>
        </a:p>
      </dgm:t>
    </dgm:pt>
    <dgm:pt modelId="{9C767ACD-A53A-40E3-B635-04D626500E98}" type="sibTrans" cxnId="{1B9FF88C-A47C-4DB1-96CD-A97A0476678C}">
      <dgm:prSet/>
      <dgm:spPr/>
      <dgm:t>
        <a:bodyPr/>
        <a:lstStyle/>
        <a:p>
          <a:endParaRPr lang="en-US"/>
        </a:p>
      </dgm:t>
    </dgm:pt>
    <dgm:pt modelId="{A4562099-1D2B-4B77-9D62-B1636C2A9735}">
      <dgm:prSet phldrT="[Text]"/>
      <dgm:spPr/>
      <dgm:t>
        <a:bodyPr/>
        <a:lstStyle/>
        <a:p>
          <a:r>
            <a:rPr lang="en-US" dirty="0"/>
            <a:t>Yuan’s hybrid rice was put into ______________ production in China.</a:t>
          </a:r>
        </a:p>
      </dgm:t>
    </dgm:pt>
    <dgm:pt modelId="{FFCF4663-F550-4895-809B-89ADC8886EBB}" type="parTrans" cxnId="{E2059F8E-09D5-4A0A-BD1D-DB09AB37E60C}">
      <dgm:prSet/>
      <dgm:spPr/>
      <dgm:t>
        <a:bodyPr/>
        <a:lstStyle/>
        <a:p>
          <a:endParaRPr lang="en-US"/>
        </a:p>
      </dgm:t>
    </dgm:pt>
    <dgm:pt modelId="{7C6B2F9C-B169-48A8-82CC-0876466CED35}" type="sibTrans" cxnId="{E2059F8E-09D5-4A0A-BD1D-DB09AB37E60C}">
      <dgm:prSet/>
      <dgm:spPr/>
      <dgm:t>
        <a:bodyPr/>
        <a:lstStyle/>
        <a:p>
          <a:endParaRPr lang="en-US"/>
        </a:p>
      </dgm:t>
    </dgm:pt>
    <dgm:pt modelId="{DB1E17E1-A99C-41B6-9C9B-A3FDB4769F19}">
      <dgm:prSet phldrT="[Text]" custT="1"/>
      <dgm:spPr/>
      <dgm:t>
        <a:bodyPr/>
        <a:lstStyle/>
        <a:p>
          <a:r>
            <a:rPr lang="en-US" sz="1800" dirty="0"/>
            <a:t>1980</a:t>
          </a:r>
        </a:p>
      </dgm:t>
    </dgm:pt>
    <dgm:pt modelId="{C441EF3F-A9BB-4C28-8F83-70038E480743}" type="parTrans" cxnId="{817ACC28-EBE4-49BB-ADB4-E6F6CC8CC032}">
      <dgm:prSet/>
      <dgm:spPr/>
      <dgm:t>
        <a:bodyPr/>
        <a:lstStyle/>
        <a:p>
          <a:endParaRPr lang="en-US"/>
        </a:p>
      </dgm:t>
    </dgm:pt>
    <dgm:pt modelId="{1DCDF6E3-7F23-4513-B270-5DF10A1985E7}" type="sibTrans" cxnId="{817ACC28-EBE4-49BB-ADB4-E6F6CC8CC032}">
      <dgm:prSet/>
      <dgm:spPr/>
      <dgm:t>
        <a:bodyPr/>
        <a:lstStyle/>
        <a:p>
          <a:endParaRPr lang="en-US"/>
        </a:p>
      </dgm:t>
    </dgm:pt>
    <dgm:pt modelId="{78EBC1CE-63F4-48FD-A273-2CB29E36D0B9}">
      <dgm:prSet phldrT="[Text]" custT="1"/>
      <dgm:spPr/>
      <dgm:t>
        <a:bodyPr/>
        <a:lstStyle/>
        <a:p>
          <a:r>
            <a:rPr lang="en-US" sz="1800" dirty="0"/>
            <a:t>1981</a:t>
          </a:r>
        </a:p>
      </dgm:t>
    </dgm:pt>
    <dgm:pt modelId="{B58ED42E-9D41-43FC-8979-9D000DDE445D}" type="parTrans" cxnId="{8DE1A3EB-8822-4674-8ED1-5894A2021A69}">
      <dgm:prSet/>
      <dgm:spPr/>
      <dgm:t>
        <a:bodyPr/>
        <a:lstStyle/>
        <a:p>
          <a:endParaRPr lang="en-US"/>
        </a:p>
      </dgm:t>
    </dgm:pt>
    <dgm:pt modelId="{22415DDB-CC61-43BA-96D2-96A357EF70D4}" type="sibTrans" cxnId="{8DE1A3EB-8822-4674-8ED1-5894A2021A69}">
      <dgm:prSet/>
      <dgm:spPr/>
      <dgm:t>
        <a:bodyPr/>
        <a:lstStyle/>
        <a:p>
          <a:endParaRPr lang="en-US"/>
        </a:p>
      </dgm:t>
    </dgm:pt>
    <dgm:pt modelId="{B5E8C029-96E2-4F63-BC53-4C293A9EA122}">
      <dgm:prSet phldrT="[Text]"/>
      <dgm:spPr/>
      <dgm:t>
        <a:bodyPr/>
        <a:lstStyle/>
        <a:p>
          <a:r>
            <a:rPr lang="en-US" dirty="0"/>
            <a:t>Yuan was awarded China’s ______________ Special-class National Invention Prize.</a:t>
          </a:r>
        </a:p>
      </dgm:t>
    </dgm:pt>
    <dgm:pt modelId="{9E248626-5057-47EF-8568-9F213A4616E3}" type="parTrans" cxnId="{38A5B129-D6D0-4B14-A3DF-60F4D0511BD7}">
      <dgm:prSet/>
      <dgm:spPr/>
      <dgm:t>
        <a:bodyPr/>
        <a:lstStyle/>
        <a:p>
          <a:endParaRPr lang="en-US"/>
        </a:p>
      </dgm:t>
    </dgm:pt>
    <dgm:pt modelId="{C28384BA-E989-47EE-9184-DFC20D6AF60C}" type="sibTrans" cxnId="{38A5B129-D6D0-4B14-A3DF-60F4D0511BD7}">
      <dgm:prSet/>
      <dgm:spPr/>
      <dgm:t>
        <a:bodyPr/>
        <a:lstStyle/>
        <a:p>
          <a:endParaRPr lang="en-US"/>
        </a:p>
      </dgm:t>
    </dgm:pt>
    <dgm:pt modelId="{6E4FFF1A-80CE-4CF4-911E-5F587B8E4457}">
      <dgm:prSet phldrT="[Text]" custT="1"/>
      <dgm:spPr/>
      <dgm:t>
        <a:bodyPr/>
        <a:lstStyle/>
        <a:p>
          <a:r>
            <a:rPr lang="en-US" sz="1800" dirty="0"/>
            <a:t>1976</a:t>
          </a:r>
        </a:p>
      </dgm:t>
    </dgm:pt>
    <dgm:pt modelId="{6ED08EE4-09F8-4993-AB33-8940E5070308}" type="parTrans" cxnId="{A45B2AAF-839D-48F2-8B51-64013D63D318}">
      <dgm:prSet/>
      <dgm:spPr/>
      <dgm:t>
        <a:bodyPr/>
        <a:lstStyle/>
        <a:p>
          <a:endParaRPr lang="en-US"/>
        </a:p>
      </dgm:t>
    </dgm:pt>
    <dgm:pt modelId="{E8FAA06D-E3B7-4520-AE7F-1B7A05B1D9F8}" type="sibTrans" cxnId="{A45B2AAF-839D-48F2-8B51-64013D63D318}">
      <dgm:prSet/>
      <dgm:spPr/>
      <dgm:t>
        <a:bodyPr/>
        <a:lstStyle/>
        <a:p>
          <a:endParaRPr lang="en-US"/>
        </a:p>
      </dgm:t>
    </dgm:pt>
    <dgm:pt modelId="{D60C4030-14A9-4BC0-9158-25C88111C71C}">
      <dgm:prSet phldrT="[Text]" custT="1"/>
      <dgm:spPr/>
      <dgm:t>
        <a:bodyPr/>
        <a:lstStyle/>
        <a:p>
          <a:r>
            <a:rPr lang="en-US" sz="1800" dirty="0"/>
            <a:t>1964</a:t>
          </a:r>
        </a:p>
      </dgm:t>
    </dgm:pt>
    <dgm:pt modelId="{40A0B4E1-D616-4DAC-9002-9570BEA0BD10}" type="parTrans" cxnId="{EA5F3A9F-8468-4031-BC18-B19EEB6A707A}">
      <dgm:prSet/>
      <dgm:spPr/>
      <dgm:t>
        <a:bodyPr/>
        <a:lstStyle/>
        <a:p>
          <a:endParaRPr lang="en-US"/>
        </a:p>
      </dgm:t>
    </dgm:pt>
    <dgm:pt modelId="{36451C3E-B1C2-4835-9F5F-64EFEC8A2AC0}" type="sibTrans" cxnId="{EA5F3A9F-8468-4031-BC18-B19EEB6A707A}">
      <dgm:prSet/>
      <dgm:spPr/>
      <dgm:t>
        <a:bodyPr/>
        <a:lstStyle/>
        <a:p>
          <a:endParaRPr lang="en-US"/>
        </a:p>
      </dgm:t>
    </dgm:pt>
    <dgm:pt modelId="{3FEE7117-694C-4B36-B936-93D5FAB70C8B}">
      <dgm:prSet/>
      <dgm:spPr/>
      <dgm:t>
        <a:bodyPr/>
        <a:lstStyle/>
        <a:p>
          <a:r>
            <a:rPr lang="en-US" dirty="0"/>
            <a:t>Yuan initiated his ______________ on developing hybrid rice.</a:t>
          </a:r>
        </a:p>
      </dgm:t>
    </dgm:pt>
    <dgm:pt modelId="{6CF7930F-742F-43AF-8B53-944CEB09D2ED}" type="parTrans" cxnId="{6A1C21F3-A1F4-4D4C-A26F-68EC1759CECE}">
      <dgm:prSet/>
      <dgm:spPr/>
      <dgm:t>
        <a:bodyPr/>
        <a:lstStyle/>
        <a:p>
          <a:endParaRPr lang="en-US"/>
        </a:p>
      </dgm:t>
    </dgm:pt>
    <dgm:pt modelId="{36934234-F222-4C70-AFD3-1579499312F2}" type="sibTrans" cxnId="{6A1C21F3-A1F4-4D4C-A26F-68EC1759CECE}">
      <dgm:prSet/>
      <dgm:spPr/>
      <dgm:t>
        <a:bodyPr/>
        <a:lstStyle/>
        <a:p>
          <a:endParaRPr lang="en-US"/>
        </a:p>
      </dgm:t>
    </dgm:pt>
    <dgm:pt modelId="{FD94F1E4-26DD-4A03-886B-B9268D337C94}">
      <dgm:prSet/>
      <dgm:spPr/>
      <dgm:t>
        <a:bodyPr/>
        <a:lstStyle/>
        <a:p>
          <a:r>
            <a:rPr lang="en-US" dirty="0"/>
            <a:t>Yuan envisioned a super rice that could end hunger.</a:t>
          </a:r>
        </a:p>
      </dgm:t>
    </dgm:pt>
    <dgm:pt modelId="{A1F4D945-C794-46F5-8A36-D2FFBC2D0E8E}" type="parTrans" cxnId="{D305BDE2-55E8-4BC2-9E79-03B770F1F3D5}">
      <dgm:prSet/>
      <dgm:spPr/>
      <dgm:t>
        <a:bodyPr/>
        <a:lstStyle/>
        <a:p>
          <a:endParaRPr lang="en-US"/>
        </a:p>
      </dgm:t>
    </dgm:pt>
    <dgm:pt modelId="{D5B8509D-9B01-488E-9AA0-ADBC264BBBA2}" type="sibTrans" cxnId="{D305BDE2-55E8-4BC2-9E79-03B770F1F3D5}">
      <dgm:prSet/>
      <dgm:spPr/>
      <dgm:t>
        <a:bodyPr/>
        <a:lstStyle/>
        <a:p>
          <a:endParaRPr lang="en-US"/>
        </a:p>
      </dgm:t>
    </dgm:pt>
    <dgm:pt modelId="{76CAC049-9D4C-453C-A414-868B2AA0286B}">
      <dgm:prSet phldrT="[Text]"/>
      <dgm:spPr/>
      <dgm:t>
        <a:bodyPr/>
        <a:lstStyle/>
        <a:p>
          <a:r>
            <a:rPr lang="en-US" dirty="0"/>
            <a:t>Yuan started to train ______________ and researchers from other countries.</a:t>
          </a:r>
        </a:p>
      </dgm:t>
    </dgm:pt>
    <dgm:pt modelId="{C2CD9BC4-143D-4892-99B0-CE5288B0CC8D}" type="parTrans" cxnId="{C8113626-26BD-4613-96ED-58DAA590AA61}">
      <dgm:prSet/>
      <dgm:spPr/>
      <dgm:t>
        <a:bodyPr/>
        <a:lstStyle/>
        <a:p>
          <a:endParaRPr lang="en-US"/>
        </a:p>
      </dgm:t>
    </dgm:pt>
    <dgm:pt modelId="{1D45A731-CA1E-4FA6-8D1E-1DE12366B123}" type="sibTrans" cxnId="{C8113626-26BD-4613-96ED-58DAA590AA61}">
      <dgm:prSet/>
      <dgm:spPr/>
      <dgm:t>
        <a:bodyPr/>
        <a:lstStyle/>
        <a:p>
          <a:endParaRPr lang="en-US"/>
        </a:p>
      </dgm:t>
    </dgm:pt>
    <dgm:pt modelId="{B17B25E7-ACAC-4F46-A6E8-2660E370C5E3}">
      <dgm:prSet phldrT="[Text]" custT="1"/>
      <dgm:spPr/>
      <dgm:t>
        <a:bodyPr/>
        <a:lstStyle/>
        <a:p>
          <a:r>
            <a:rPr lang="en-US" sz="1800" dirty="0"/>
            <a:t>1960s</a:t>
          </a:r>
        </a:p>
      </dgm:t>
    </dgm:pt>
    <dgm:pt modelId="{02C45026-5C01-478D-B5B0-383B7F35C0E4}" type="parTrans" cxnId="{E684F8F7-1F1A-4C59-B589-D8D2D5C1F1AA}">
      <dgm:prSet/>
      <dgm:spPr/>
      <dgm:t>
        <a:bodyPr/>
        <a:lstStyle/>
        <a:p>
          <a:endParaRPr lang="en-US"/>
        </a:p>
      </dgm:t>
    </dgm:pt>
    <dgm:pt modelId="{32F1175C-317D-4A13-BAA0-FB8E848552D0}" type="sibTrans" cxnId="{E684F8F7-1F1A-4C59-B589-D8D2D5C1F1AA}">
      <dgm:prSet/>
      <dgm:spPr/>
      <dgm:t>
        <a:bodyPr/>
        <a:lstStyle/>
        <a:p>
          <a:endParaRPr lang="en-US"/>
        </a:p>
      </dgm:t>
    </dgm:pt>
    <dgm:pt modelId="{289594A3-61F0-4AD0-8E38-570AE7749D9E}">
      <dgm:prSet custT="1"/>
      <dgm:spPr/>
      <dgm:t>
        <a:bodyPr/>
        <a:lstStyle/>
        <a:p>
          <a:r>
            <a:rPr lang="en-US" sz="17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Yuan graduated from Southwest Agriculture College, China.</a:t>
          </a:r>
        </a:p>
      </dgm:t>
    </dgm:pt>
    <dgm:pt modelId="{D1DD70BE-6EE5-4BED-BE15-E2BE02917CE0}" type="parTrans" cxnId="{800A8F84-8918-4409-97F7-4379EDBAE042}">
      <dgm:prSet/>
      <dgm:spPr/>
      <dgm:t>
        <a:bodyPr/>
        <a:lstStyle/>
        <a:p>
          <a:endParaRPr lang="en-US"/>
        </a:p>
      </dgm:t>
    </dgm:pt>
    <dgm:pt modelId="{F9696298-6125-4A4B-A9C3-8382EF107896}" type="sibTrans" cxnId="{800A8F84-8918-4409-97F7-4379EDBAE042}">
      <dgm:prSet/>
      <dgm:spPr/>
      <dgm:t>
        <a:bodyPr/>
        <a:lstStyle/>
        <a:p>
          <a:endParaRPr lang="en-US"/>
        </a:p>
      </dgm:t>
    </dgm:pt>
    <dgm:pt modelId="{D583AE60-CB0A-4747-A8EE-2E78DC9A8E49}">
      <dgm:prSet phldrT="[Text]" custT="1"/>
      <dgm:spPr/>
      <dgm:t>
        <a:bodyPr/>
        <a:lstStyle/>
        <a:p>
          <a:r>
            <a:rPr lang="en-US" sz="1600" dirty="0"/>
            <a:t>_____</a:t>
          </a:r>
        </a:p>
      </dgm:t>
    </dgm:pt>
    <dgm:pt modelId="{73672E13-75DF-4A28-8FC6-364D1238A71A}" type="parTrans" cxnId="{E4AE3651-ED4F-4333-89C3-CF6AF7ECEAD6}">
      <dgm:prSet/>
      <dgm:spPr/>
      <dgm:t>
        <a:bodyPr/>
        <a:lstStyle/>
        <a:p>
          <a:endParaRPr lang="en-US"/>
        </a:p>
      </dgm:t>
    </dgm:pt>
    <dgm:pt modelId="{8C5DA8D3-51C1-4B95-9580-25D426DF2871}" type="sibTrans" cxnId="{E4AE3651-ED4F-4333-89C3-CF6AF7ECEAD6}">
      <dgm:prSet/>
      <dgm:spPr/>
      <dgm:t>
        <a:bodyPr/>
        <a:lstStyle/>
        <a:p>
          <a:endParaRPr lang="en-US"/>
        </a:p>
      </dgm:t>
    </dgm:pt>
    <dgm:pt modelId="{70A36BC3-7373-4C91-811F-3BC7EFCE6613}">
      <dgm:prSet custT="1"/>
      <dgm:spPr/>
      <dgm:t>
        <a:bodyPr/>
        <a:lstStyle/>
        <a:p>
          <a:r>
            <a:rPr lang="en-US" sz="17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Yuan was born in Beijing.</a:t>
          </a:r>
        </a:p>
      </dgm:t>
    </dgm:pt>
    <dgm:pt modelId="{579494DF-E6B3-4803-A5DA-891C3563796B}" type="parTrans" cxnId="{23717B7B-9B36-4A53-88B9-CE2E25022403}">
      <dgm:prSet/>
      <dgm:spPr/>
      <dgm:t>
        <a:bodyPr/>
        <a:lstStyle/>
        <a:p>
          <a:endParaRPr lang="en-US"/>
        </a:p>
      </dgm:t>
    </dgm:pt>
    <dgm:pt modelId="{19BC3941-917B-40E2-952A-08716DD86445}" type="sibTrans" cxnId="{23717B7B-9B36-4A53-88B9-CE2E25022403}">
      <dgm:prSet/>
      <dgm:spPr/>
      <dgm:t>
        <a:bodyPr/>
        <a:lstStyle/>
        <a:p>
          <a:endParaRPr lang="en-US"/>
        </a:p>
      </dgm:t>
    </dgm:pt>
    <dgm:pt modelId="{3C99B8DA-254D-41F6-9813-050A6CF05958}" type="pres">
      <dgm:prSet presAssocID="{46AA99C4-1581-4F7D-9093-EA5C7ED59C15}" presName="linearFlow" presStyleCnt="0">
        <dgm:presLayoutVars>
          <dgm:dir/>
          <dgm:animLvl val="lvl"/>
          <dgm:resizeHandles val="exact"/>
        </dgm:presLayoutVars>
      </dgm:prSet>
      <dgm:spPr/>
    </dgm:pt>
    <dgm:pt modelId="{261D80C9-864B-49D3-9B51-577F99607341}" type="pres">
      <dgm:prSet presAssocID="{7ED23BA3-E8D2-4DF7-98C0-D55DB97423DC}" presName="composite" presStyleCnt="0"/>
      <dgm:spPr/>
    </dgm:pt>
    <dgm:pt modelId="{13763714-7C27-4D89-93D7-E7E51FA977B5}" type="pres">
      <dgm:prSet presAssocID="{7ED23BA3-E8D2-4DF7-98C0-D55DB97423DC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92DBE0D6-0B11-4C50-855C-E5ACFC434A5E}" type="pres">
      <dgm:prSet presAssocID="{7ED23BA3-E8D2-4DF7-98C0-D55DB97423DC}" presName="descendantText" presStyleLbl="alignAcc1" presStyleIdx="0" presStyleCnt="7">
        <dgm:presLayoutVars>
          <dgm:bulletEnabled val="1"/>
        </dgm:presLayoutVars>
      </dgm:prSet>
      <dgm:spPr/>
    </dgm:pt>
    <dgm:pt modelId="{02782629-A843-4421-9995-D869115CFDF7}" type="pres">
      <dgm:prSet presAssocID="{9C767ACD-A53A-40E3-B635-04D626500E98}" presName="sp" presStyleCnt="0"/>
      <dgm:spPr/>
    </dgm:pt>
    <dgm:pt modelId="{55E6BB83-3E4E-4A72-87A4-B0DA66487B0B}" type="pres">
      <dgm:prSet presAssocID="{D583AE60-CB0A-4747-A8EE-2E78DC9A8E49}" presName="composite" presStyleCnt="0"/>
      <dgm:spPr/>
    </dgm:pt>
    <dgm:pt modelId="{8736BC44-C6B5-4648-9D16-69262979DB4A}" type="pres">
      <dgm:prSet presAssocID="{D583AE60-CB0A-4747-A8EE-2E78DC9A8E49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12D584C5-6086-465B-9E9E-190ED6F44EF8}" type="pres">
      <dgm:prSet presAssocID="{D583AE60-CB0A-4747-A8EE-2E78DC9A8E49}" presName="descendantText" presStyleLbl="alignAcc1" presStyleIdx="1" presStyleCnt="7">
        <dgm:presLayoutVars>
          <dgm:bulletEnabled val="1"/>
        </dgm:presLayoutVars>
      </dgm:prSet>
      <dgm:spPr/>
    </dgm:pt>
    <dgm:pt modelId="{16170DF2-548A-43F4-AE43-71E5A7237306}" type="pres">
      <dgm:prSet presAssocID="{8C5DA8D3-51C1-4B95-9580-25D426DF2871}" presName="sp" presStyleCnt="0"/>
      <dgm:spPr/>
    </dgm:pt>
    <dgm:pt modelId="{DF7849D8-3CEE-4C24-B7EB-353FE409F9F3}" type="pres">
      <dgm:prSet presAssocID="{B17B25E7-ACAC-4F46-A6E8-2660E370C5E3}" presName="composite" presStyleCnt="0"/>
      <dgm:spPr/>
    </dgm:pt>
    <dgm:pt modelId="{81FF2CD2-BA0F-42CA-9704-277289A917BB}" type="pres">
      <dgm:prSet presAssocID="{B17B25E7-ACAC-4F46-A6E8-2660E370C5E3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58865DED-8438-4743-99A6-917D49931163}" type="pres">
      <dgm:prSet presAssocID="{B17B25E7-ACAC-4F46-A6E8-2660E370C5E3}" presName="descendantText" presStyleLbl="alignAcc1" presStyleIdx="2" presStyleCnt="7">
        <dgm:presLayoutVars>
          <dgm:bulletEnabled val="1"/>
        </dgm:presLayoutVars>
      </dgm:prSet>
      <dgm:spPr/>
    </dgm:pt>
    <dgm:pt modelId="{AF64712B-CD4C-45C7-8FCF-0117B8E216C9}" type="pres">
      <dgm:prSet presAssocID="{32F1175C-317D-4A13-BAA0-FB8E848552D0}" presName="sp" presStyleCnt="0"/>
      <dgm:spPr/>
    </dgm:pt>
    <dgm:pt modelId="{454AB445-F3D4-4079-961B-AC4FB2E4512E}" type="pres">
      <dgm:prSet presAssocID="{D60C4030-14A9-4BC0-9158-25C88111C71C}" presName="composite" presStyleCnt="0"/>
      <dgm:spPr/>
    </dgm:pt>
    <dgm:pt modelId="{D912C82A-69B8-4C99-A6EF-5D3BC006F6BB}" type="pres">
      <dgm:prSet presAssocID="{D60C4030-14A9-4BC0-9158-25C88111C71C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FC8DDCCA-16D5-4AE0-997B-3C492B2A8860}" type="pres">
      <dgm:prSet presAssocID="{D60C4030-14A9-4BC0-9158-25C88111C71C}" presName="descendantText" presStyleLbl="alignAcc1" presStyleIdx="3" presStyleCnt="7">
        <dgm:presLayoutVars>
          <dgm:bulletEnabled val="1"/>
        </dgm:presLayoutVars>
      </dgm:prSet>
      <dgm:spPr/>
    </dgm:pt>
    <dgm:pt modelId="{3A4EA200-77E0-4BA0-B62C-7E8D8E1AC52E}" type="pres">
      <dgm:prSet presAssocID="{36451C3E-B1C2-4835-9F5F-64EFEC8A2AC0}" presName="sp" presStyleCnt="0"/>
      <dgm:spPr/>
    </dgm:pt>
    <dgm:pt modelId="{E3F95911-6866-4B51-AA65-FFFC1FE42BAE}" type="pres">
      <dgm:prSet presAssocID="{6E4FFF1A-80CE-4CF4-911E-5F587B8E4457}" presName="composite" presStyleCnt="0"/>
      <dgm:spPr/>
    </dgm:pt>
    <dgm:pt modelId="{510E4208-3E5B-4B08-B244-05B758B0FBAE}" type="pres">
      <dgm:prSet presAssocID="{6E4FFF1A-80CE-4CF4-911E-5F587B8E4457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754D5607-AC28-4FB7-8D58-6638C832FF77}" type="pres">
      <dgm:prSet presAssocID="{6E4FFF1A-80CE-4CF4-911E-5F587B8E4457}" presName="descendantText" presStyleLbl="alignAcc1" presStyleIdx="4" presStyleCnt="7">
        <dgm:presLayoutVars>
          <dgm:bulletEnabled val="1"/>
        </dgm:presLayoutVars>
      </dgm:prSet>
      <dgm:spPr/>
    </dgm:pt>
    <dgm:pt modelId="{994832C6-1BD9-4C85-BF30-130B6CA10222}" type="pres">
      <dgm:prSet presAssocID="{E8FAA06D-E3B7-4520-AE7F-1B7A05B1D9F8}" presName="sp" presStyleCnt="0"/>
      <dgm:spPr/>
    </dgm:pt>
    <dgm:pt modelId="{0052A4F9-6AD0-4D0D-8CF4-93C394F79F9F}" type="pres">
      <dgm:prSet presAssocID="{DB1E17E1-A99C-41B6-9C9B-A3FDB4769F19}" presName="composite" presStyleCnt="0"/>
      <dgm:spPr/>
    </dgm:pt>
    <dgm:pt modelId="{00D2991A-0BAA-4FA1-A62F-B18710AB0EB2}" type="pres">
      <dgm:prSet presAssocID="{DB1E17E1-A99C-41B6-9C9B-A3FDB4769F19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668CEC7F-B675-49EF-B9C2-266A9B09D8B4}" type="pres">
      <dgm:prSet presAssocID="{DB1E17E1-A99C-41B6-9C9B-A3FDB4769F19}" presName="descendantText" presStyleLbl="alignAcc1" presStyleIdx="5" presStyleCnt="7">
        <dgm:presLayoutVars>
          <dgm:bulletEnabled val="1"/>
        </dgm:presLayoutVars>
      </dgm:prSet>
      <dgm:spPr/>
    </dgm:pt>
    <dgm:pt modelId="{D0745088-F581-420D-828C-498B5A346541}" type="pres">
      <dgm:prSet presAssocID="{1DCDF6E3-7F23-4513-B270-5DF10A1985E7}" presName="sp" presStyleCnt="0"/>
      <dgm:spPr/>
    </dgm:pt>
    <dgm:pt modelId="{50F9F200-5C8C-4FC3-A570-144FB9162E1A}" type="pres">
      <dgm:prSet presAssocID="{78EBC1CE-63F4-48FD-A273-2CB29E36D0B9}" presName="composite" presStyleCnt="0"/>
      <dgm:spPr/>
    </dgm:pt>
    <dgm:pt modelId="{327709EC-040E-4C38-83F2-57FBB67CE3C8}" type="pres">
      <dgm:prSet presAssocID="{78EBC1CE-63F4-48FD-A273-2CB29E36D0B9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DFE098DC-2B72-49A3-96D8-83E8339036DC}" type="pres">
      <dgm:prSet presAssocID="{78EBC1CE-63F4-48FD-A273-2CB29E36D0B9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6B3C740E-A2ED-43A7-B8D6-147EE5B41F64}" type="presOf" srcId="{FD94F1E4-26DD-4A03-886B-B9268D337C94}" destId="{58865DED-8438-4743-99A6-917D49931163}" srcOrd="0" destOrd="0" presId="urn:microsoft.com/office/officeart/2005/8/layout/chevron2"/>
    <dgm:cxn modelId="{AFBCA413-8051-4AE3-8AC3-DC744962189B}" type="presOf" srcId="{78EBC1CE-63F4-48FD-A273-2CB29E36D0B9}" destId="{327709EC-040E-4C38-83F2-57FBB67CE3C8}" srcOrd="0" destOrd="0" presId="urn:microsoft.com/office/officeart/2005/8/layout/chevron2"/>
    <dgm:cxn modelId="{869F1D18-9E59-48C4-A9EE-327422E7F4B9}" type="presOf" srcId="{DB1E17E1-A99C-41B6-9C9B-A3FDB4769F19}" destId="{00D2991A-0BAA-4FA1-A62F-B18710AB0EB2}" srcOrd="0" destOrd="0" presId="urn:microsoft.com/office/officeart/2005/8/layout/chevron2"/>
    <dgm:cxn modelId="{DFA8AD1D-B63E-4C8F-83F9-D8AFC63B6FAB}" type="presOf" srcId="{46AA99C4-1581-4F7D-9093-EA5C7ED59C15}" destId="{3C99B8DA-254D-41F6-9813-050A6CF05958}" srcOrd="0" destOrd="0" presId="urn:microsoft.com/office/officeart/2005/8/layout/chevron2"/>
    <dgm:cxn modelId="{C8113626-26BD-4613-96ED-58DAA590AA61}" srcId="{DB1E17E1-A99C-41B6-9C9B-A3FDB4769F19}" destId="{76CAC049-9D4C-453C-A414-868B2AA0286B}" srcOrd="0" destOrd="0" parTransId="{C2CD9BC4-143D-4892-99B0-CE5288B0CC8D}" sibTransId="{1D45A731-CA1E-4FA6-8D1E-1DE12366B123}"/>
    <dgm:cxn modelId="{817ACC28-EBE4-49BB-ADB4-E6F6CC8CC032}" srcId="{46AA99C4-1581-4F7D-9093-EA5C7ED59C15}" destId="{DB1E17E1-A99C-41B6-9C9B-A3FDB4769F19}" srcOrd="5" destOrd="0" parTransId="{C441EF3F-A9BB-4C28-8F83-70038E480743}" sibTransId="{1DCDF6E3-7F23-4513-B270-5DF10A1985E7}"/>
    <dgm:cxn modelId="{38A5B129-D6D0-4B14-A3DF-60F4D0511BD7}" srcId="{78EBC1CE-63F4-48FD-A273-2CB29E36D0B9}" destId="{B5E8C029-96E2-4F63-BC53-4C293A9EA122}" srcOrd="0" destOrd="0" parTransId="{9E248626-5057-47EF-8568-9F213A4616E3}" sibTransId="{C28384BA-E989-47EE-9184-DFC20D6AF60C}"/>
    <dgm:cxn modelId="{49EDED2A-0B95-4D0B-A954-C13E83F23235}" type="presOf" srcId="{7ED23BA3-E8D2-4DF7-98C0-D55DB97423DC}" destId="{13763714-7C27-4D89-93D7-E7E51FA977B5}" srcOrd="0" destOrd="0" presId="urn:microsoft.com/office/officeart/2005/8/layout/chevron2"/>
    <dgm:cxn modelId="{E99A6C37-A3C2-4A32-9EA9-FCE142CF0AC6}" type="presOf" srcId="{A4562099-1D2B-4B77-9D62-B1636C2A9735}" destId="{754D5607-AC28-4FB7-8D58-6638C832FF77}" srcOrd="0" destOrd="0" presId="urn:microsoft.com/office/officeart/2005/8/layout/chevron2"/>
    <dgm:cxn modelId="{FE8C2B3A-78EA-4C3E-8281-6E8EEF830CBC}" type="presOf" srcId="{3FEE7117-694C-4B36-B936-93D5FAB70C8B}" destId="{FC8DDCCA-16D5-4AE0-997B-3C492B2A8860}" srcOrd="0" destOrd="0" presId="urn:microsoft.com/office/officeart/2005/8/layout/chevron2"/>
    <dgm:cxn modelId="{E4AE3651-ED4F-4333-89C3-CF6AF7ECEAD6}" srcId="{46AA99C4-1581-4F7D-9093-EA5C7ED59C15}" destId="{D583AE60-CB0A-4747-A8EE-2E78DC9A8E49}" srcOrd="1" destOrd="0" parTransId="{73672E13-75DF-4A28-8FC6-364D1238A71A}" sibTransId="{8C5DA8D3-51C1-4B95-9580-25D426DF2871}"/>
    <dgm:cxn modelId="{23717B7B-9B36-4A53-88B9-CE2E25022403}" srcId="{7ED23BA3-E8D2-4DF7-98C0-D55DB97423DC}" destId="{70A36BC3-7373-4C91-811F-3BC7EFCE6613}" srcOrd="0" destOrd="0" parTransId="{579494DF-E6B3-4803-A5DA-891C3563796B}" sibTransId="{19BC3941-917B-40E2-952A-08716DD86445}"/>
    <dgm:cxn modelId="{800A8F84-8918-4409-97F7-4379EDBAE042}" srcId="{D583AE60-CB0A-4747-A8EE-2E78DC9A8E49}" destId="{289594A3-61F0-4AD0-8E38-570AE7749D9E}" srcOrd="0" destOrd="0" parTransId="{D1DD70BE-6EE5-4BED-BE15-E2BE02917CE0}" sibTransId="{F9696298-6125-4A4B-A9C3-8382EF107896}"/>
    <dgm:cxn modelId="{1B9FF88C-A47C-4DB1-96CD-A97A0476678C}" srcId="{46AA99C4-1581-4F7D-9093-EA5C7ED59C15}" destId="{7ED23BA3-E8D2-4DF7-98C0-D55DB97423DC}" srcOrd="0" destOrd="0" parTransId="{712182EF-837E-4327-AD92-C9C7D190DF72}" sibTransId="{9C767ACD-A53A-40E3-B635-04D626500E98}"/>
    <dgm:cxn modelId="{E2059F8E-09D5-4A0A-BD1D-DB09AB37E60C}" srcId="{6E4FFF1A-80CE-4CF4-911E-5F587B8E4457}" destId="{A4562099-1D2B-4B77-9D62-B1636C2A9735}" srcOrd="0" destOrd="0" parTransId="{FFCF4663-F550-4895-809B-89ADC8886EBB}" sibTransId="{7C6B2F9C-B169-48A8-82CC-0876466CED35}"/>
    <dgm:cxn modelId="{EA5F3A9F-8468-4031-BC18-B19EEB6A707A}" srcId="{46AA99C4-1581-4F7D-9093-EA5C7ED59C15}" destId="{D60C4030-14A9-4BC0-9158-25C88111C71C}" srcOrd="3" destOrd="0" parTransId="{40A0B4E1-D616-4DAC-9002-9570BEA0BD10}" sibTransId="{36451C3E-B1C2-4835-9F5F-64EFEC8A2AC0}"/>
    <dgm:cxn modelId="{0973FEAD-8781-49FD-9F42-5B913DEAA91B}" type="presOf" srcId="{D60C4030-14A9-4BC0-9158-25C88111C71C}" destId="{D912C82A-69B8-4C99-A6EF-5D3BC006F6BB}" srcOrd="0" destOrd="0" presId="urn:microsoft.com/office/officeart/2005/8/layout/chevron2"/>
    <dgm:cxn modelId="{A45B2AAF-839D-48F2-8B51-64013D63D318}" srcId="{46AA99C4-1581-4F7D-9093-EA5C7ED59C15}" destId="{6E4FFF1A-80CE-4CF4-911E-5F587B8E4457}" srcOrd="4" destOrd="0" parTransId="{6ED08EE4-09F8-4993-AB33-8940E5070308}" sibTransId="{E8FAA06D-E3B7-4520-AE7F-1B7A05B1D9F8}"/>
    <dgm:cxn modelId="{D90D96B8-AA62-4329-927D-A433C7BFB877}" type="presOf" srcId="{70A36BC3-7373-4C91-811F-3BC7EFCE6613}" destId="{92DBE0D6-0B11-4C50-855C-E5ACFC434A5E}" srcOrd="0" destOrd="0" presId="urn:microsoft.com/office/officeart/2005/8/layout/chevron2"/>
    <dgm:cxn modelId="{F81873D7-74F5-494E-9A3F-53778698BF99}" type="presOf" srcId="{B5E8C029-96E2-4F63-BC53-4C293A9EA122}" destId="{DFE098DC-2B72-49A3-96D8-83E8339036DC}" srcOrd="0" destOrd="0" presId="urn:microsoft.com/office/officeart/2005/8/layout/chevron2"/>
    <dgm:cxn modelId="{DC3877DA-31D4-403C-95FB-9E559BF1E3CC}" type="presOf" srcId="{76CAC049-9D4C-453C-A414-868B2AA0286B}" destId="{668CEC7F-B675-49EF-B9C2-266A9B09D8B4}" srcOrd="0" destOrd="0" presId="urn:microsoft.com/office/officeart/2005/8/layout/chevron2"/>
    <dgm:cxn modelId="{482A3BDC-EA7D-4267-B489-C096503E0424}" type="presOf" srcId="{B17B25E7-ACAC-4F46-A6E8-2660E370C5E3}" destId="{81FF2CD2-BA0F-42CA-9704-277289A917BB}" srcOrd="0" destOrd="0" presId="urn:microsoft.com/office/officeart/2005/8/layout/chevron2"/>
    <dgm:cxn modelId="{D305BDE2-55E8-4BC2-9E79-03B770F1F3D5}" srcId="{B17B25E7-ACAC-4F46-A6E8-2660E370C5E3}" destId="{FD94F1E4-26DD-4A03-886B-B9268D337C94}" srcOrd="0" destOrd="0" parTransId="{A1F4D945-C794-46F5-8A36-D2FFBC2D0E8E}" sibTransId="{D5B8509D-9B01-488E-9AA0-ADBC264BBBA2}"/>
    <dgm:cxn modelId="{E7945EE7-8139-4643-89C4-B81E086938DB}" type="presOf" srcId="{289594A3-61F0-4AD0-8E38-570AE7749D9E}" destId="{12D584C5-6086-465B-9E9E-190ED6F44EF8}" srcOrd="0" destOrd="0" presId="urn:microsoft.com/office/officeart/2005/8/layout/chevron2"/>
    <dgm:cxn modelId="{8DE1A3EB-8822-4674-8ED1-5894A2021A69}" srcId="{46AA99C4-1581-4F7D-9093-EA5C7ED59C15}" destId="{78EBC1CE-63F4-48FD-A273-2CB29E36D0B9}" srcOrd="6" destOrd="0" parTransId="{B58ED42E-9D41-43FC-8979-9D000DDE445D}" sibTransId="{22415DDB-CC61-43BA-96D2-96A357EF70D4}"/>
    <dgm:cxn modelId="{4C5359F2-E17F-4D47-B590-2A91E88804C5}" type="presOf" srcId="{D583AE60-CB0A-4747-A8EE-2E78DC9A8E49}" destId="{8736BC44-C6B5-4648-9D16-69262979DB4A}" srcOrd="0" destOrd="0" presId="urn:microsoft.com/office/officeart/2005/8/layout/chevron2"/>
    <dgm:cxn modelId="{6A1C21F3-A1F4-4D4C-A26F-68EC1759CECE}" srcId="{D60C4030-14A9-4BC0-9158-25C88111C71C}" destId="{3FEE7117-694C-4B36-B936-93D5FAB70C8B}" srcOrd="0" destOrd="0" parTransId="{6CF7930F-742F-43AF-8B53-944CEB09D2ED}" sibTransId="{36934234-F222-4C70-AFD3-1579499312F2}"/>
    <dgm:cxn modelId="{E684F8F7-1F1A-4C59-B589-D8D2D5C1F1AA}" srcId="{46AA99C4-1581-4F7D-9093-EA5C7ED59C15}" destId="{B17B25E7-ACAC-4F46-A6E8-2660E370C5E3}" srcOrd="2" destOrd="0" parTransId="{02C45026-5C01-478D-B5B0-383B7F35C0E4}" sibTransId="{32F1175C-317D-4A13-BAA0-FB8E848552D0}"/>
    <dgm:cxn modelId="{DEA1FDFD-D686-4DB4-88F1-25352B8201F2}" type="presOf" srcId="{6E4FFF1A-80CE-4CF4-911E-5F587B8E4457}" destId="{510E4208-3E5B-4B08-B244-05B758B0FBAE}" srcOrd="0" destOrd="0" presId="urn:microsoft.com/office/officeart/2005/8/layout/chevron2"/>
    <dgm:cxn modelId="{1BF7534A-3322-4029-AFB5-EE8C30026E80}" type="presParOf" srcId="{3C99B8DA-254D-41F6-9813-050A6CF05958}" destId="{261D80C9-864B-49D3-9B51-577F99607341}" srcOrd="0" destOrd="0" presId="urn:microsoft.com/office/officeart/2005/8/layout/chevron2"/>
    <dgm:cxn modelId="{2715797F-AEAE-4AD3-9CAE-960F4967CDBD}" type="presParOf" srcId="{261D80C9-864B-49D3-9B51-577F99607341}" destId="{13763714-7C27-4D89-93D7-E7E51FA977B5}" srcOrd="0" destOrd="0" presId="urn:microsoft.com/office/officeart/2005/8/layout/chevron2"/>
    <dgm:cxn modelId="{1AAF2907-CCBD-4ED3-9EDB-BEDADD6E12BD}" type="presParOf" srcId="{261D80C9-864B-49D3-9B51-577F99607341}" destId="{92DBE0D6-0B11-4C50-855C-E5ACFC434A5E}" srcOrd="1" destOrd="0" presId="urn:microsoft.com/office/officeart/2005/8/layout/chevron2"/>
    <dgm:cxn modelId="{F9090C49-3FF7-4C99-8831-74B0D048C8F5}" type="presParOf" srcId="{3C99B8DA-254D-41F6-9813-050A6CF05958}" destId="{02782629-A843-4421-9995-D869115CFDF7}" srcOrd="1" destOrd="0" presId="urn:microsoft.com/office/officeart/2005/8/layout/chevron2"/>
    <dgm:cxn modelId="{85AB75A9-4396-4E91-9F98-E1DBD83096CD}" type="presParOf" srcId="{3C99B8DA-254D-41F6-9813-050A6CF05958}" destId="{55E6BB83-3E4E-4A72-87A4-B0DA66487B0B}" srcOrd="2" destOrd="0" presId="urn:microsoft.com/office/officeart/2005/8/layout/chevron2"/>
    <dgm:cxn modelId="{A339E48A-C6EB-4129-9863-1414DE529A58}" type="presParOf" srcId="{55E6BB83-3E4E-4A72-87A4-B0DA66487B0B}" destId="{8736BC44-C6B5-4648-9D16-69262979DB4A}" srcOrd="0" destOrd="0" presId="urn:microsoft.com/office/officeart/2005/8/layout/chevron2"/>
    <dgm:cxn modelId="{F67D7DD4-A55D-4AE8-A9DE-FDD400DA1962}" type="presParOf" srcId="{55E6BB83-3E4E-4A72-87A4-B0DA66487B0B}" destId="{12D584C5-6086-465B-9E9E-190ED6F44EF8}" srcOrd="1" destOrd="0" presId="urn:microsoft.com/office/officeart/2005/8/layout/chevron2"/>
    <dgm:cxn modelId="{AAE410D7-C4CA-4EC8-B956-143C283D1379}" type="presParOf" srcId="{3C99B8DA-254D-41F6-9813-050A6CF05958}" destId="{16170DF2-548A-43F4-AE43-71E5A7237306}" srcOrd="3" destOrd="0" presId="urn:microsoft.com/office/officeart/2005/8/layout/chevron2"/>
    <dgm:cxn modelId="{DD40754C-494B-465F-9D38-82E7AD96C99A}" type="presParOf" srcId="{3C99B8DA-254D-41F6-9813-050A6CF05958}" destId="{DF7849D8-3CEE-4C24-B7EB-353FE409F9F3}" srcOrd="4" destOrd="0" presId="urn:microsoft.com/office/officeart/2005/8/layout/chevron2"/>
    <dgm:cxn modelId="{9163FE3D-4DEB-4AC2-BA6D-E470CC11F4CF}" type="presParOf" srcId="{DF7849D8-3CEE-4C24-B7EB-353FE409F9F3}" destId="{81FF2CD2-BA0F-42CA-9704-277289A917BB}" srcOrd="0" destOrd="0" presId="urn:microsoft.com/office/officeart/2005/8/layout/chevron2"/>
    <dgm:cxn modelId="{622C2F1B-F1E4-45CD-84BD-FBCBF14FF97F}" type="presParOf" srcId="{DF7849D8-3CEE-4C24-B7EB-353FE409F9F3}" destId="{58865DED-8438-4743-99A6-917D49931163}" srcOrd="1" destOrd="0" presId="urn:microsoft.com/office/officeart/2005/8/layout/chevron2"/>
    <dgm:cxn modelId="{E4176EF5-D586-4CDD-9FFC-A37DA98BDDF6}" type="presParOf" srcId="{3C99B8DA-254D-41F6-9813-050A6CF05958}" destId="{AF64712B-CD4C-45C7-8FCF-0117B8E216C9}" srcOrd="5" destOrd="0" presId="urn:microsoft.com/office/officeart/2005/8/layout/chevron2"/>
    <dgm:cxn modelId="{5D820F26-52CC-49BA-AD77-86B0AD1CB030}" type="presParOf" srcId="{3C99B8DA-254D-41F6-9813-050A6CF05958}" destId="{454AB445-F3D4-4079-961B-AC4FB2E4512E}" srcOrd="6" destOrd="0" presId="urn:microsoft.com/office/officeart/2005/8/layout/chevron2"/>
    <dgm:cxn modelId="{B4F11FD6-EEFF-4DE9-887F-F2ACD739AC8B}" type="presParOf" srcId="{454AB445-F3D4-4079-961B-AC4FB2E4512E}" destId="{D912C82A-69B8-4C99-A6EF-5D3BC006F6BB}" srcOrd="0" destOrd="0" presId="urn:microsoft.com/office/officeart/2005/8/layout/chevron2"/>
    <dgm:cxn modelId="{CC91AFD9-47B0-4F0A-AAC9-3217378056DF}" type="presParOf" srcId="{454AB445-F3D4-4079-961B-AC4FB2E4512E}" destId="{FC8DDCCA-16D5-4AE0-997B-3C492B2A8860}" srcOrd="1" destOrd="0" presId="urn:microsoft.com/office/officeart/2005/8/layout/chevron2"/>
    <dgm:cxn modelId="{D1810E78-BCBE-48EC-A195-C4CBB96C21A3}" type="presParOf" srcId="{3C99B8DA-254D-41F6-9813-050A6CF05958}" destId="{3A4EA200-77E0-4BA0-B62C-7E8D8E1AC52E}" srcOrd="7" destOrd="0" presId="urn:microsoft.com/office/officeart/2005/8/layout/chevron2"/>
    <dgm:cxn modelId="{613C8AAE-E0C0-40D9-8BB2-3BF249AFAF7F}" type="presParOf" srcId="{3C99B8DA-254D-41F6-9813-050A6CF05958}" destId="{E3F95911-6866-4B51-AA65-FFFC1FE42BAE}" srcOrd="8" destOrd="0" presId="urn:microsoft.com/office/officeart/2005/8/layout/chevron2"/>
    <dgm:cxn modelId="{DFA75AF4-FB3E-49B4-9DFB-C5D7B00D7667}" type="presParOf" srcId="{E3F95911-6866-4B51-AA65-FFFC1FE42BAE}" destId="{510E4208-3E5B-4B08-B244-05B758B0FBAE}" srcOrd="0" destOrd="0" presId="urn:microsoft.com/office/officeart/2005/8/layout/chevron2"/>
    <dgm:cxn modelId="{D1740D79-9475-41FB-B6A4-982F83EA3857}" type="presParOf" srcId="{E3F95911-6866-4B51-AA65-FFFC1FE42BAE}" destId="{754D5607-AC28-4FB7-8D58-6638C832FF77}" srcOrd="1" destOrd="0" presId="urn:microsoft.com/office/officeart/2005/8/layout/chevron2"/>
    <dgm:cxn modelId="{D0028ECA-BF5C-4608-9C7E-342C222ECC8D}" type="presParOf" srcId="{3C99B8DA-254D-41F6-9813-050A6CF05958}" destId="{994832C6-1BD9-4C85-BF30-130B6CA10222}" srcOrd="9" destOrd="0" presId="urn:microsoft.com/office/officeart/2005/8/layout/chevron2"/>
    <dgm:cxn modelId="{91A585B1-D8DD-494B-9950-02C6C5DE1DEE}" type="presParOf" srcId="{3C99B8DA-254D-41F6-9813-050A6CF05958}" destId="{0052A4F9-6AD0-4D0D-8CF4-93C394F79F9F}" srcOrd="10" destOrd="0" presId="urn:microsoft.com/office/officeart/2005/8/layout/chevron2"/>
    <dgm:cxn modelId="{7F922F62-ED9E-428B-AD33-38EA5D71D92C}" type="presParOf" srcId="{0052A4F9-6AD0-4D0D-8CF4-93C394F79F9F}" destId="{00D2991A-0BAA-4FA1-A62F-B18710AB0EB2}" srcOrd="0" destOrd="0" presId="urn:microsoft.com/office/officeart/2005/8/layout/chevron2"/>
    <dgm:cxn modelId="{421B02DA-9066-45BC-8A2C-011A8CEA1B16}" type="presParOf" srcId="{0052A4F9-6AD0-4D0D-8CF4-93C394F79F9F}" destId="{668CEC7F-B675-49EF-B9C2-266A9B09D8B4}" srcOrd="1" destOrd="0" presId="urn:microsoft.com/office/officeart/2005/8/layout/chevron2"/>
    <dgm:cxn modelId="{AB731FBC-3A83-45CE-8175-A400EF761B12}" type="presParOf" srcId="{3C99B8DA-254D-41F6-9813-050A6CF05958}" destId="{D0745088-F581-420D-828C-498B5A346541}" srcOrd="11" destOrd="0" presId="urn:microsoft.com/office/officeart/2005/8/layout/chevron2"/>
    <dgm:cxn modelId="{4D1D708B-0BF3-43B5-8B8F-D889923D4E5B}" type="presParOf" srcId="{3C99B8DA-254D-41F6-9813-050A6CF05958}" destId="{50F9F200-5C8C-4FC3-A570-144FB9162E1A}" srcOrd="12" destOrd="0" presId="urn:microsoft.com/office/officeart/2005/8/layout/chevron2"/>
    <dgm:cxn modelId="{C3B83C7B-C6BE-4177-99B7-4E6125F47EFA}" type="presParOf" srcId="{50F9F200-5C8C-4FC3-A570-144FB9162E1A}" destId="{327709EC-040E-4C38-83F2-57FBB67CE3C8}" srcOrd="0" destOrd="0" presId="urn:microsoft.com/office/officeart/2005/8/layout/chevron2"/>
    <dgm:cxn modelId="{DE071E30-1D7F-4466-B833-6A8AE02DBE5D}" type="presParOf" srcId="{50F9F200-5C8C-4FC3-A570-144FB9162E1A}" destId="{DFE098DC-2B72-49A3-96D8-83E8339036D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E25A7A-FA20-43AD-A710-64B10C84285B}" type="doc">
      <dgm:prSet loTypeId="urn:diagrams.loki3.com/Bracke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D7A4E14-3F33-41CC-8F66-C187F11AD373}">
      <dgm:prSet phldrT="[Text]" custT="1"/>
      <dgm:spPr/>
      <dgm:t>
        <a:bodyPr/>
        <a:lstStyle/>
        <a:p>
          <a:pPr marL="971550" indent="-171450" defTabSz="800100"/>
          <a:r>
            <a:rPr lang="en-US" sz="1800" dirty="0">
              <a:solidFill>
                <a:schemeClr val="tx1"/>
              </a:solidFill>
            </a:rPr>
            <a:t>-</a:t>
          </a:r>
          <a:r>
            <a:rPr lang="en-US" sz="1800" dirty="0" err="1">
              <a:solidFill>
                <a:schemeClr val="tx1"/>
              </a:solidFill>
            </a:rPr>
            <a:t>tion</a:t>
          </a:r>
          <a:endParaRPr lang="en-US" sz="1800" dirty="0">
            <a:solidFill>
              <a:schemeClr val="tx1"/>
            </a:solidFill>
          </a:endParaRPr>
        </a:p>
      </dgm:t>
    </dgm:pt>
    <dgm:pt modelId="{9EAA7510-F683-4E36-83CE-3940E7B95BDD}" type="parTrans" cxnId="{397EA42E-C027-454E-9398-17061D8ED97A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9A954B43-86C4-43E9-BE19-4E9201B148E3}" type="sibTrans" cxnId="{397EA42E-C027-454E-9398-17061D8ED97A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AAFA9A40-5780-46D5-8F70-41E5A6139CA1}">
      <dgm:prSet phldrT="[Text]" custT="1"/>
      <dgm:spPr>
        <a:solidFill>
          <a:srgbClr val="CCECFF"/>
        </a:solidFill>
      </dgm:spPr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n-US" sz="1800" dirty="0">
              <a:solidFill>
                <a:schemeClr val="tx1"/>
              </a:solidFill>
            </a:rPr>
            <a:t>It is a rice crossbred … which could … survive in tougher </a:t>
          </a:r>
          <a:r>
            <a:rPr lang="en-US" sz="1800" b="1" dirty="0">
              <a:solidFill>
                <a:schemeClr val="tx1"/>
              </a:solidFill>
            </a:rPr>
            <a:t>condi</a:t>
          </a:r>
          <a:r>
            <a:rPr lang="en-US" sz="1800" b="1" u="sng" dirty="0">
              <a:solidFill>
                <a:schemeClr val="tx1"/>
              </a:solidFill>
            </a:rPr>
            <a:t>tions</a:t>
          </a:r>
          <a:r>
            <a:rPr lang="en-US" sz="1800" dirty="0">
              <a:solidFill>
                <a:schemeClr val="tx1"/>
              </a:solidFill>
            </a:rPr>
            <a:t>.</a:t>
          </a:r>
        </a:p>
      </dgm:t>
    </dgm:pt>
    <dgm:pt modelId="{B626D94C-49C7-4DBF-A60C-29471501D692}" type="parTrans" cxnId="{4E66138F-B181-457A-9220-197FEF448D5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C1587A7E-082D-4290-9A5C-06DB99D6333B}" type="sibTrans" cxnId="{4E66138F-B181-457A-9220-197FEF448D5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2BEFC040-1644-483E-B3EC-F46A0769FE8C}">
      <dgm:prSet phldrT="[Text]" custT="1"/>
      <dgm:spPr/>
      <dgm:t>
        <a:bodyPr/>
        <a:lstStyle/>
        <a:p>
          <a:pPr marL="1143000" indent="-114300" algn="l" defTabSz="914400">
            <a:tabLst>
              <a:tab pos="1028700" algn="l"/>
            </a:tabLst>
          </a:pPr>
          <a:r>
            <a:rPr lang="en-US" sz="1800" dirty="0">
              <a:solidFill>
                <a:schemeClr val="tx1"/>
              </a:solidFill>
            </a:rPr>
            <a:t>-or</a:t>
          </a:r>
        </a:p>
      </dgm:t>
    </dgm:pt>
    <dgm:pt modelId="{7D1AB703-C06B-4DEC-AD30-4075445D5D43}" type="parTrans" cxnId="{03C2F2B2-491B-4E90-AA64-3ABDFCBDD93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59A8F827-5344-4D1A-982F-4AED4EBB9A30}" type="sibTrans" cxnId="{03C2F2B2-491B-4E90-AA64-3ABDFCBDD93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7544D07D-1D97-4643-830E-5E9CC43918FA}">
      <dgm:prSet phldrT="[Text]" custT="1"/>
      <dgm:spPr>
        <a:solidFill>
          <a:srgbClr val="CCECFF"/>
        </a:solidFill>
      </dgm:spPr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n-US" sz="1800" dirty="0">
              <a:solidFill>
                <a:schemeClr val="tx1"/>
              </a:solidFill>
            </a:rPr>
            <a:t>In 1976, his hybrid rice … was put into commercial </a:t>
          </a:r>
          <a:r>
            <a:rPr lang="en-US" sz="1800" b="1" dirty="0">
              <a:solidFill>
                <a:schemeClr val="tx1"/>
              </a:solidFill>
            </a:rPr>
            <a:t>produc</a:t>
          </a:r>
          <a:r>
            <a:rPr lang="en-US" sz="1800" b="1" u="sng" dirty="0">
              <a:solidFill>
                <a:schemeClr val="tx1"/>
              </a:solidFill>
            </a:rPr>
            <a:t>tion</a:t>
          </a:r>
          <a:r>
            <a:rPr lang="en-US" sz="1800" dirty="0">
              <a:solidFill>
                <a:schemeClr val="tx1"/>
              </a:solidFill>
            </a:rPr>
            <a:t> in China.</a:t>
          </a:r>
        </a:p>
      </dgm:t>
    </dgm:pt>
    <dgm:pt modelId="{B0CEDA6D-766F-41DB-8106-D768AA3FFADB}" type="parTrans" cxnId="{66496E52-8973-441D-8A36-DE6A287C5364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173D147F-8E46-4DFB-A37D-11FF5ECE1508}" type="sibTrans" cxnId="{66496E52-8973-441D-8A36-DE6A287C5364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3D8E2734-C838-4983-A580-07BCA9608EFB}">
      <dgm:prSet phldrT="[Text]" custT="1"/>
      <dgm:spPr>
        <a:solidFill>
          <a:srgbClr val="FFCCCC"/>
        </a:solidFill>
      </dgm:spPr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n-US" sz="1800" b="1" dirty="0">
              <a:solidFill>
                <a:schemeClr val="tx1"/>
              </a:solidFill>
            </a:rPr>
            <a:t>Profess</a:t>
          </a:r>
          <a:r>
            <a:rPr lang="en-US" sz="1800" b="1" u="sng" dirty="0">
              <a:solidFill>
                <a:schemeClr val="tx1"/>
              </a:solidFill>
            </a:rPr>
            <a:t>or</a:t>
          </a:r>
          <a:r>
            <a:rPr lang="en-US" sz="1800" dirty="0">
              <a:solidFill>
                <a:schemeClr val="tx1"/>
              </a:solidFill>
            </a:rPr>
            <a:t> Yuan Long-ping … is </a:t>
          </a:r>
          <a:r>
            <a:rPr lang="en-US" sz="1800" dirty="0" err="1">
              <a:solidFill>
                <a:schemeClr val="tx1"/>
              </a:solidFill>
            </a:rPr>
            <a:t>recognised</a:t>
          </a:r>
          <a:r>
            <a:rPr lang="en-US" sz="1800" dirty="0">
              <a:solidFill>
                <a:schemeClr val="tx1"/>
              </a:solidFill>
            </a:rPr>
            <a:t> worldwide …</a:t>
          </a:r>
        </a:p>
      </dgm:t>
    </dgm:pt>
    <dgm:pt modelId="{F004F4C0-0653-4EAB-A3B1-927EDE513093}" type="parTrans" cxnId="{7479066A-8122-4153-A11F-B5E4AE4F618F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D1D9A515-77A8-4987-8124-76E4C5862376}" type="sibTrans" cxnId="{7479066A-8122-4153-A11F-B5E4AE4F618F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7866695C-398B-4956-ACEB-ED93B9348448}">
      <dgm:prSet custT="1"/>
      <dgm:spPr>
        <a:solidFill>
          <a:srgbClr val="FFCCCC"/>
        </a:solidFill>
      </dgm:spPr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n-US" sz="1800" dirty="0">
              <a:solidFill>
                <a:schemeClr val="tx1"/>
              </a:solidFill>
            </a:rPr>
            <a:t>… Yuan is the hybrid rice research and development </a:t>
          </a:r>
          <a:r>
            <a:rPr lang="en-US" sz="1800" b="1" dirty="0">
              <a:solidFill>
                <a:schemeClr val="tx1"/>
              </a:solidFill>
            </a:rPr>
            <a:t>creat</a:t>
          </a:r>
          <a:r>
            <a:rPr lang="en-US" sz="1800" b="1" u="sng" dirty="0">
              <a:solidFill>
                <a:schemeClr val="tx1"/>
              </a:solidFill>
            </a:rPr>
            <a:t>or</a:t>
          </a:r>
          <a:r>
            <a:rPr lang="en-US" sz="1800" dirty="0">
              <a:solidFill>
                <a:schemeClr val="tx1"/>
              </a:solidFill>
            </a:rPr>
            <a:t> in China …</a:t>
          </a:r>
        </a:p>
      </dgm:t>
    </dgm:pt>
    <dgm:pt modelId="{EAECD268-4956-4FE1-A00F-87DF4D4B763D}" type="parTrans" cxnId="{9F70DE59-4AFC-449F-BD01-D4189BC73910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37BA3070-62A5-42DC-A6FD-D23913410FD4}" type="sibTrans" cxnId="{9F70DE59-4AFC-449F-BD01-D4189BC73910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DE6C1CA4-1293-44C0-894B-1867DA0CC089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-</a:t>
          </a:r>
          <a:r>
            <a:rPr lang="en-US" sz="1800" dirty="0" err="1">
              <a:solidFill>
                <a:schemeClr val="tx1"/>
              </a:solidFill>
            </a:rPr>
            <a:t>ment</a:t>
          </a:r>
          <a:endParaRPr lang="en-US" sz="1800" dirty="0">
            <a:solidFill>
              <a:schemeClr val="tx1"/>
            </a:solidFill>
          </a:endParaRPr>
        </a:p>
      </dgm:t>
    </dgm:pt>
    <dgm:pt modelId="{84490DDF-6747-4E79-8500-9F80FD9D7403}" type="sibTrans" cxnId="{5C5F453B-7AF7-4FC9-B944-899D45BA4443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937AD066-CDC1-471B-9B0F-F705A832D8FC}" type="parTrans" cxnId="{5C5F453B-7AF7-4FC9-B944-899D45BA4443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B59DDC69-DBEB-4469-BCCB-755DD389DFCF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n-US" sz="1800" dirty="0">
              <a:solidFill>
                <a:schemeClr val="tx1"/>
              </a:solidFill>
            </a:rPr>
            <a:t>Yuan Long-ping is awarded the inaugural Lui Che Woo Prize 2016 … for his scientific </a:t>
          </a:r>
          <a:r>
            <a:rPr lang="en-US" sz="1800" b="1" dirty="0">
              <a:solidFill>
                <a:schemeClr val="tx1"/>
              </a:solidFill>
            </a:rPr>
            <a:t>achieve</a:t>
          </a:r>
          <a:r>
            <a:rPr lang="en-US" sz="1800" b="1" u="sng" dirty="0">
              <a:solidFill>
                <a:schemeClr val="tx1"/>
              </a:solidFill>
            </a:rPr>
            <a:t>ment</a:t>
          </a:r>
          <a:r>
            <a:rPr lang="en-US" sz="1800" dirty="0">
              <a:solidFill>
                <a:schemeClr val="tx1"/>
              </a:solidFill>
            </a:rPr>
            <a:t> in developing … which has contributed significantly to the </a:t>
          </a:r>
          <a:r>
            <a:rPr lang="en-US" sz="1800" b="1" dirty="0">
              <a:solidFill>
                <a:schemeClr val="tx1"/>
              </a:solidFill>
            </a:rPr>
            <a:t>enhance</a:t>
          </a:r>
          <a:r>
            <a:rPr lang="en-US" sz="1800" b="1" u="sng" dirty="0">
              <a:solidFill>
                <a:schemeClr val="tx1"/>
              </a:solidFill>
            </a:rPr>
            <a:t>ment</a:t>
          </a:r>
          <a:r>
            <a:rPr lang="en-US" sz="1800" dirty="0">
              <a:solidFill>
                <a:schemeClr val="tx1"/>
              </a:solidFill>
            </a:rPr>
            <a:t> of the security of world food supply.</a:t>
          </a:r>
        </a:p>
      </dgm:t>
    </dgm:pt>
    <dgm:pt modelId="{1A929A15-2E9B-427F-B717-E4E772F5975E}" type="sibTrans" cxnId="{304C89C1-AF00-4141-B08F-6568E9B544C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9DD51B29-0678-43A1-92D4-A0B698AB4518}" type="parTrans" cxnId="{304C89C1-AF00-4141-B08F-6568E9B544C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07AC0F87-C262-41D8-A73C-BF8BA8C6AE1D}" type="pres">
      <dgm:prSet presAssocID="{08E25A7A-FA20-43AD-A710-64B10C84285B}" presName="Name0" presStyleCnt="0">
        <dgm:presLayoutVars>
          <dgm:dir/>
          <dgm:animLvl val="lvl"/>
          <dgm:resizeHandles val="exact"/>
        </dgm:presLayoutVars>
      </dgm:prSet>
      <dgm:spPr/>
    </dgm:pt>
    <dgm:pt modelId="{CC891645-903F-4242-8E21-9362DB2DEB17}" type="pres">
      <dgm:prSet presAssocID="{8D7A4E14-3F33-41CC-8F66-C187F11AD373}" presName="linNode" presStyleCnt="0"/>
      <dgm:spPr/>
    </dgm:pt>
    <dgm:pt modelId="{EE5D1F91-1159-4352-BACE-50E38A891E66}" type="pres">
      <dgm:prSet presAssocID="{8D7A4E14-3F33-41CC-8F66-C187F11AD373}" presName="parTx" presStyleLbl="revTx" presStyleIdx="0" presStyleCnt="3">
        <dgm:presLayoutVars>
          <dgm:chMax val="1"/>
          <dgm:bulletEnabled val="1"/>
        </dgm:presLayoutVars>
      </dgm:prSet>
      <dgm:spPr/>
    </dgm:pt>
    <dgm:pt modelId="{CA33A1C6-342F-4062-9CDA-B2E1143C79A7}" type="pres">
      <dgm:prSet presAssocID="{8D7A4E14-3F33-41CC-8F66-C187F11AD373}" presName="bracket" presStyleLbl="parChTrans1D1" presStyleIdx="0" presStyleCnt="3"/>
      <dgm:spPr>
        <a:ln w="28575">
          <a:solidFill>
            <a:srgbClr val="CCECFF"/>
          </a:solidFill>
        </a:ln>
      </dgm:spPr>
    </dgm:pt>
    <dgm:pt modelId="{F7662F29-B69A-467B-82B0-0948802BFC24}" type="pres">
      <dgm:prSet presAssocID="{8D7A4E14-3F33-41CC-8F66-C187F11AD373}" presName="spH" presStyleCnt="0"/>
      <dgm:spPr/>
    </dgm:pt>
    <dgm:pt modelId="{2EB136E8-D6CA-4B21-9A2D-FB67F140129B}" type="pres">
      <dgm:prSet presAssocID="{8D7A4E14-3F33-41CC-8F66-C187F11AD373}" presName="desTx" presStyleLbl="node1" presStyleIdx="0" presStyleCnt="3">
        <dgm:presLayoutVars>
          <dgm:bulletEnabled val="1"/>
        </dgm:presLayoutVars>
      </dgm:prSet>
      <dgm:spPr/>
    </dgm:pt>
    <dgm:pt modelId="{B968FBFB-F54C-4496-BD69-88E1B7D701E8}" type="pres">
      <dgm:prSet presAssocID="{9A954B43-86C4-43E9-BE19-4E9201B148E3}" presName="spV" presStyleCnt="0"/>
      <dgm:spPr/>
    </dgm:pt>
    <dgm:pt modelId="{853B951E-DE61-45CB-88FA-9473C814639A}" type="pres">
      <dgm:prSet presAssocID="{2BEFC040-1644-483E-B3EC-F46A0769FE8C}" presName="linNode" presStyleCnt="0"/>
      <dgm:spPr/>
    </dgm:pt>
    <dgm:pt modelId="{22494DA7-970F-4ABC-91C8-24FAA0367F2E}" type="pres">
      <dgm:prSet presAssocID="{2BEFC040-1644-483E-B3EC-F46A0769FE8C}" presName="parTx" presStyleLbl="revTx" presStyleIdx="1" presStyleCnt="3">
        <dgm:presLayoutVars>
          <dgm:chMax val="1"/>
          <dgm:bulletEnabled val="1"/>
        </dgm:presLayoutVars>
      </dgm:prSet>
      <dgm:spPr/>
    </dgm:pt>
    <dgm:pt modelId="{AD25C203-F529-41D4-A4D5-703151586910}" type="pres">
      <dgm:prSet presAssocID="{2BEFC040-1644-483E-B3EC-F46A0769FE8C}" presName="bracket" presStyleLbl="parChTrans1D1" presStyleIdx="1" presStyleCnt="3"/>
      <dgm:spPr>
        <a:ln w="28575">
          <a:solidFill>
            <a:srgbClr val="FFCCCC"/>
          </a:solidFill>
        </a:ln>
      </dgm:spPr>
    </dgm:pt>
    <dgm:pt modelId="{523DDD52-F5AE-4F80-B069-8E97E8E83181}" type="pres">
      <dgm:prSet presAssocID="{2BEFC040-1644-483E-B3EC-F46A0769FE8C}" presName="spH" presStyleCnt="0"/>
      <dgm:spPr/>
    </dgm:pt>
    <dgm:pt modelId="{5337344E-E647-4412-B2D2-340A8620C635}" type="pres">
      <dgm:prSet presAssocID="{2BEFC040-1644-483E-B3EC-F46A0769FE8C}" presName="desTx" presStyleLbl="node1" presStyleIdx="1" presStyleCnt="3">
        <dgm:presLayoutVars>
          <dgm:bulletEnabled val="1"/>
        </dgm:presLayoutVars>
      </dgm:prSet>
      <dgm:spPr/>
    </dgm:pt>
    <dgm:pt modelId="{70DDB417-0EFE-4FEE-B76F-8A4080C87463}" type="pres">
      <dgm:prSet presAssocID="{59A8F827-5344-4D1A-982F-4AED4EBB9A30}" presName="spV" presStyleCnt="0"/>
      <dgm:spPr/>
    </dgm:pt>
    <dgm:pt modelId="{1DB7131B-AB9D-421D-BD05-ACA826BAAC9E}" type="pres">
      <dgm:prSet presAssocID="{DE6C1CA4-1293-44C0-894B-1867DA0CC089}" presName="linNode" presStyleCnt="0"/>
      <dgm:spPr/>
    </dgm:pt>
    <dgm:pt modelId="{BB9DAEDF-8E23-426D-AF9F-F68779DF1A0C}" type="pres">
      <dgm:prSet presAssocID="{DE6C1CA4-1293-44C0-894B-1867DA0CC089}" presName="parTx" presStyleLbl="revTx" presStyleIdx="2" presStyleCnt="3">
        <dgm:presLayoutVars>
          <dgm:chMax val="1"/>
          <dgm:bulletEnabled val="1"/>
        </dgm:presLayoutVars>
      </dgm:prSet>
      <dgm:spPr/>
    </dgm:pt>
    <dgm:pt modelId="{E982924C-1DE4-4379-98D6-AE855A6A668F}" type="pres">
      <dgm:prSet presAssocID="{DE6C1CA4-1293-44C0-894B-1867DA0CC089}" presName="bracket" presStyleLbl="parChTrans1D1" presStyleIdx="2" presStyleCnt="3"/>
      <dgm:spPr>
        <a:ln w="28575">
          <a:solidFill>
            <a:srgbClr val="FFC000"/>
          </a:solidFill>
        </a:ln>
      </dgm:spPr>
    </dgm:pt>
    <dgm:pt modelId="{8D7769C9-D3C7-4B50-AB49-FA71F8B999AD}" type="pres">
      <dgm:prSet presAssocID="{DE6C1CA4-1293-44C0-894B-1867DA0CC089}" presName="spH" presStyleCnt="0"/>
      <dgm:spPr/>
    </dgm:pt>
    <dgm:pt modelId="{F1B25479-E70E-46D9-946A-4430741B1899}" type="pres">
      <dgm:prSet presAssocID="{DE6C1CA4-1293-44C0-894B-1867DA0CC089}" presName="desTx" presStyleLbl="node1" presStyleIdx="2" presStyleCnt="3">
        <dgm:presLayoutVars>
          <dgm:bulletEnabled val="1"/>
        </dgm:presLayoutVars>
      </dgm:prSet>
      <dgm:spPr/>
    </dgm:pt>
  </dgm:ptLst>
  <dgm:cxnLst>
    <dgm:cxn modelId="{11131308-8882-4710-8BE4-A5729ED2D08B}" type="presOf" srcId="{08E25A7A-FA20-43AD-A710-64B10C84285B}" destId="{07AC0F87-C262-41D8-A73C-BF8BA8C6AE1D}" srcOrd="0" destOrd="0" presId="urn:diagrams.loki3.com/BracketList"/>
    <dgm:cxn modelId="{D2D8D21A-4976-480D-B029-68B5CEB8A0B1}" type="presOf" srcId="{B59DDC69-DBEB-4469-BCCB-755DD389DFCF}" destId="{F1B25479-E70E-46D9-946A-4430741B1899}" srcOrd="0" destOrd="0" presId="urn:diagrams.loki3.com/BracketList"/>
    <dgm:cxn modelId="{397EA42E-C027-454E-9398-17061D8ED97A}" srcId="{08E25A7A-FA20-43AD-A710-64B10C84285B}" destId="{8D7A4E14-3F33-41CC-8F66-C187F11AD373}" srcOrd="0" destOrd="0" parTransId="{9EAA7510-F683-4E36-83CE-3940E7B95BDD}" sibTransId="{9A954B43-86C4-43E9-BE19-4E9201B148E3}"/>
    <dgm:cxn modelId="{5605DD33-7CFC-4368-B6FC-00204050CC41}" type="presOf" srcId="{DE6C1CA4-1293-44C0-894B-1867DA0CC089}" destId="{BB9DAEDF-8E23-426D-AF9F-F68779DF1A0C}" srcOrd="0" destOrd="0" presId="urn:diagrams.loki3.com/BracketList"/>
    <dgm:cxn modelId="{5C5F453B-7AF7-4FC9-B944-899D45BA4443}" srcId="{08E25A7A-FA20-43AD-A710-64B10C84285B}" destId="{DE6C1CA4-1293-44C0-894B-1867DA0CC089}" srcOrd="2" destOrd="0" parTransId="{937AD066-CDC1-471B-9B0F-F705A832D8FC}" sibTransId="{84490DDF-6747-4E79-8500-9F80FD9D7403}"/>
    <dgm:cxn modelId="{9DA4BD3E-8D28-4DBF-A5B4-F162AF7F84D8}" type="presOf" srcId="{3D8E2734-C838-4983-A580-07BCA9608EFB}" destId="{5337344E-E647-4412-B2D2-340A8620C635}" srcOrd="0" destOrd="0" presId="urn:diagrams.loki3.com/BracketList"/>
    <dgm:cxn modelId="{288AAA60-08D6-4EAC-B560-940B88CD6134}" type="presOf" srcId="{2BEFC040-1644-483E-B3EC-F46A0769FE8C}" destId="{22494DA7-970F-4ABC-91C8-24FAA0367F2E}" srcOrd="0" destOrd="0" presId="urn:diagrams.loki3.com/BracketList"/>
    <dgm:cxn modelId="{7479066A-8122-4153-A11F-B5E4AE4F618F}" srcId="{2BEFC040-1644-483E-B3EC-F46A0769FE8C}" destId="{3D8E2734-C838-4983-A580-07BCA9608EFB}" srcOrd="0" destOrd="0" parTransId="{F004F4C0-0653-4EAB-A3B1-927EDE513093}" sibTransId="{D1D9A515-77A8-4987-8124-76E4C5862376}"/>
    <dgm:cxn modelId="{C1213D6D-8436-4619-B0C6-8EE96F974C58}" type="presOf" srcId="{7866695C-398B-4956-ACEB-ED93B9348448}" destId="{5337344E-E647-4412-B2D2-340A8620C635}" srcOrd="0" destOrd="1" presId="urn:diagrams.loki3.com/BracketList"/>
    <dgm:cxn modelId="{66496E52-8973-441D-8A36-DE6A287C5364}" srcId="{8D7A4E14-3F33-41CC-8F66-C187F11AD373}" destId="{7544D07D-1D97-4643-830E-5E9CC43918FA}" srcOrd="1" destOrd="0" parTransId="{B0CEDA6D-766F-41DB-8106-D768AA3FFADB}" sibTransId="{173D147F-8E46-4DFB-A37D-11FF5ECE1508}"/>
    <dgm:cxn modelId="{9F70DE59-4AFC-449F-BD01-D4189BC73910}" srcId="{2BEFC040-1644-483E-B3EC-F46A0769FE8C}" destId="{7866695C-398B-4956-ACEB-ED93B9348448}" srcOrd="1" destOrd="0" parTransId="{EAECD268-4956-4FE1-A00F-87DF4D4B763D}" sibTransId="{37BA3070-62A5-42DC-A6FD-D23913410FD4}"/>
    <dgm:cxn modelId="{4E66138F-B181-457A-9220-197FEF448D55}" srcId="{8D7A4E14-3F33-41CC-8F66-C187F11AD373}" destId="{AAFA9A40-5780-46D5-8F70-41E5A6139CA1}" srcOrd="0" destOrd="0" parTransId="{B626D94C-49C7-4DBF-A60C-29471501D692}" sibTransId="{C1587A7E-082D-4290-9A5C-06DB99D6333B}"/>
    <dgm:cxn modelId="{03C2F2B2-491B-4E90-AA64-3ABDFCBDD938}" srcId="{08E25A7A-FA20-43AD-A710-64B10C84285B}" destId="{2BEFC040-1644-483E-B3EC-F46A0769FE8C}" srcOrd="1" destOrd="0" parTransId="{7D1AB703-C06B-4DEC-AD30-4075445D5D43}" sibTransId="{59A8F827-5344-4D1A-982F-4AED4EBB9A30}"/>
    <dgm:cxn modelId="{99EBE7B5-1758-46DF-9414-6510D30557C0}" type="presOf" srcId="{8D7A4E14-3F33-41CC-8F66-C187F11AD373}" destId="{EE5D1F91-1159-4352-BACE-50E38A891E66}" srcOrd="0" destOrd="0" presId="urn:diagrams.loki3.com/BracketList"/>
    <dgm:cxn modelId="{304C89C1-AF00-4141-B08F-6568E9B544C6}" srcId="{DE6C1CA4-1293-44C0-894B-1867DA0CC089}" destId="{B59DDC69-DBEB-4469-BCCB-755DD389DFCF}" srcOrd="0" destOrd="0" parTransId="{9DD51B29-0678-43A1-92D4-A0B698AB4518}" sibTransId="{1A929A15-2E9B-427F-B717-E4E772F5975E}"/>
    <dgm:cxn modelId="{2E2E86E6-851E-48F7-98FF-53A8CA109B39}" type="presOf" srcId="{7544D07D-1D97-4643-830E-5E9CC43918FA}" destId="{2EB136E8-D6CA-4B21-9A2D-FB67F140129B}" srcOrd="0" destOrd="1" presId="urn:diagrams.loki3.com/BracketList"/>
    <dgm:cxn modelId="{E6A49AFF-F87F-425F-A092-E3DC73B0E8B2}" type="presOf" srcId="{AAFA9A40-5780-46D5-8F70-41E5A6139CA1}" destId="{2EB136E8-D6CA-4B21-9A2D-FB67F140129B}" srcOrd="0" destOrd="0" presId="urn:diagrams.loki3.com/BracketList"/>
    <dgm:cxn modelId="{D3A55E36-04FD-4888-9A0E-45FB333F0450}" type="presParOf" srcId="{07AC0F87-C262-41D8-A73C-BF8BA8C6AE1D}" destId="{CC891645-903F-4242-8E21-9362DB2DEB17}" srcOrd="0" destOrd="0" presId="urn:diagrams.loki3.com/BracketList"/>
    <dgm:cxn modelId="{43CF853F-2395-48B1-9ADE-6559E5DEE20E}" type="presParOf" srcId="{CC891645-903F-4242-8E21-9362DB2DEB17}" destId="{EE5D1F91-1159-4352-BACE-50E38A891E66}" srcOrd="0" destOrd="0" presId="urn:diagrams.loki3.com/BracketList"/>
    <dgm:cxn modelId="{58B08056-FDDF-4D0E-A2D1-4BD33B1BE651}" type="presParOf" srcId="{CC891645-903F-4242-8E21-9362DB2DEB17}" destId="{CA33A1C6-342F-4062-9CDA-B2E1143C79A7}" srcOrd="1" destOrd="0" presId="urn:diagrams.loki3.com/BracketList"/>
    <dgm:cxn modelId="{761DA69B-14F8-423F-8DF9-B50C9861CCA6}" type="presParOf" srcId="{CC891645-903F-4242-8E21-9362DB2DEB17}" destId="{F7662F29-B69A-467B-82B0-0948802BFC24}" srcOrd="2" destOrd="0" presId="urn:diagrams.loki3.com/BracketList"/>
    <dgm:cxn modelId="{F312BFFF-3A12-4268-A9DF-A74389F67A25}" type="presParOf" srcId="{CC891645-903F-4242-8E21-9362DB2DEB17}" destId="{2EB136E8-D6CA-4B21-9A2D-FB67F140129B}" srcOrd="3" destOrd="0" presId="urn:diagrams.loki3.com/BracketList"/>
    <dgm:cxn modelId="{D6F82644-C373-4865-A401-658577AA1977}" type="presParOf" srcId="{07AC0F87-C262-41D8-A73C-BF8BA8C6AE1D}" destId="{B968FBFB-F54C-4496-BD69-88E1B7D701E8}" srcOrd="1" destOrd="0" presId="urn:diagrams.loki3.com/BracketList"/>
    <dgm:cxn modelId="{A4EB0D86-B869-47C5-A79F-BD73D74CD95A}" type="presParOf" srcId="{07AC0F87-C262-41D8-A73C-BF8BA8C6AE1D}" destId="{853B951E-DE61-45CB-88FA-9473C814639A}" srcOrd="2" destOrd="0" presId="urn:diagrams.loki3.com/BracketList"/>
    <dgm:cxn modelId="{2F6B1A39-55E9-4DB9-9B13-599D94CF26F9}" type="presParOf" srcId="{853B951E-DE61-45CB-88FA-9473C814639A}" destId="{22494DA7-970F-4ABC-91C8-24FAA0367F2E}" srcOrd="0" destOrd="0" presId="urn:diagrams.loki3.com/BracketList"/>
    <dgm:cxn modelId="{7C88A8B1-3FDA-43EE-AF87-F72B91A62850}" type="presParOf" srcId="{853B951E-DE61-45CB-88FA-9473C814639A}" destId="{AD25C203-F529-41D4-A4D5-703151586910}" srcOrd="1" destOrd="0" presId="urn:diagrams.loki3.com/BracketList"/>
    <dgm:cxn modelId="{42FC4531-00F9-432C-B959-08CC20AB58FB}" type="presParOf" srcId="{853B951E-DE61-45CB-88FA-9473C814639A}" destId="{523DDD52-F5AE-4F80-B069-8E97E8E83181}" srcOrd="2" destOrd="0" presId="urn:diagrams.loki3.com/BracketList"/>
    <dgm:cxn modelId="{CFD3CF3B-0F65-47A2-8FAA-E61359A9F93E}" type="presParOf" srcId="{853B951E-DE61-45CB-88FA-9473C814639A}" destId="{5337344E-E647-4412-B2D2-340A8620C635}" srcOrd="3" destOrd="0" presId="urn:diagrams.loki3.com/BracketList"/>
    <dgm:cxn modelId="{127FEF3F-3127-4F91-B1DB-A8306A5A4F33}" type="presParOf" srcId="{07AC0F87-C262-41D8-A73C-BF8BA8C6AE1D}" destId="{70DDB417-0EFE-4FEE-B76F-8A4080C87463}" srcOrd="3" destOrd="0" presId="urn:diagrams.loki3.com/BracketList"/>
    <dgm:cxn modelId="{ADCE185D-04AD-4965-BF3E-F4DDF2302218}" type="presParOf" srcId="{07AC0F87-C262-41D8-A73C-BF8BA8C6AE1D}" destId="{1DB7131B-AB9D-421D-BD05-ACA826BAAC9E}" srcOrd="4" destOrd="0" presId="urn:diagrams.loki3.com/BracketList"/>
    <dgm:cxn modelId="{6A195660-9386-46BF-868C-3209FC289831}" type="presParOf" srcId="{1DB7131B-AB9D-421D-BD05-ACA826BAAC9E}" destId="{BB9DAEDF-8E23-426D-AF9F-F68779DF1A0C}" srcOrd="0" destOrd="0" presId="urn:diagrams.loki3.com/BracketList"/>
    <dgm:cxn modelId="{00241C97-1653-433E-B6CE-FF1992CE0ECA}" type="presParOf" srcId="{1DB7131B-AB9D-421D-BD05-ACA826BAAC9E}" destId="{E982924C-1DE4-4379-98D6-AE855A6A668F}" srcOrd="1" destOrd="0" presId="urn:diagrams.loki3.com/BracketList"/>
    <dgm:cxn modelId="{6551C39D-F89F-45A8-B52F-65AF284094A0}" type="presParOf" srcId="{1DB7131B-AB9D-421D-BD05-ACA826BAAC9E}" destId="{8D7769C9-D3C7-4B50-AB49-FA71F8B999AD}" srcOrd="2" destOrd="0" presId="urn:diagrams.loki3.com/BracketList"/>
    <dgm:cxn modelId="{F48AE17C-B46E-4FDF-B22B-6695BE566F1B}" type="presParOf" srcId="{1DB7131B-AB9D-421D-BD05-ACA826BAAC9E}" destId="{F1B25479-E70E-46D9-946A-4430741B1899}" srcOrd="3" destOrd="0" presId="urn:diagrams.loki3.com/Bracket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E25A7A-FA20-43AD-A710-64B10C84285B}" type="doc">
      <dgm:prSet loTypeId="urn:diagrams.loki3.com/Bracke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D7A4E14-3F33-41CC-8F66-C187F11AD373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-al</a:t>
          </a:r>
        </a:p>
      </dgm:t>
    </dgm:pt>
    <dgm:pt modelId="{9EAA7510-F683-4E36-83CE-3940E7B95BDD}" type="parTrans" cxnId="{397EA42E-C027-454E-9398-17061D8ED97A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9A954B43-86C4-43E9-BE19-4E9201B148E3}" type="sibTrans" cxnId="{397EA42E-C027-454E-9398-17061D8ED97A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AAFA9A40-5780-46D5-8F70-41E5A6139CA1}">
      <dgm:prSet phldrT="[Text]" custT="1"/>
      <dgm:spPr>
        <a:solidFill>
          <a:srgbClr val="CCECFF"/>
        </a:solidFill>
      </dgm:spPr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n-US" sz="1800" dirty="0">
              <a:solidFill>
                <a:schemeClr val="tx1"/>
              </a:solidFill>
            </a:rPr>
            <a:t>In 1976, his hybrid rice, with 20% higher yield than </a:t>
          </a:r>
          <a:r>
            <a:rPr lang="en-US" sz="1800" b="1" dirty="0">
              <a:solidFill>
                <a:schemeClr val="tx1"/>
              </a:solidFill>
            </a:rPr>
            <a:t>traditio</a:t>
          </a:r>
          <a:r>
            <a:rPr lang="en-US" sz="1800" b="1" u="none" dirty="0">
              <a:solidFill>
                <a:schemeClr val="tx1"/>
              </a:solidFill>
            </a:rPr>
            <a:t>n</a:t>
          </a:r>
          <a:r>
            <a:rPr lang="en-US" sz="1800" b="1" u="sng" dirty="0">
              <a:solidFill>
                <a:schemeClr val="tx1"/>
              </a:solidFill>
            </a:rPr>
            <a:t>al</a:t>
          </a:r>
          <a:r>
            <a:rPr lang="en-US" sz="1800" dirty="0">
              <a:solidFill>
                <a:schemeClr val="tx1"/>
              </a:solidFill>
            </a:rPr>
            <a:t> rice species, was put into commercial production in China. </a:t>
          </a:r>
        </a:p>
      </dgm:t>
    </dgm:pt>
    <dgm:pt modelId="{B626D94C-49C7-4DBF-A60C-29471501D692}" type="parTrans" cxnId="{4E66138F-B181-457A-9220-197FEF448D5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C1587A7E-082D-4290-9A5C-06DB99D6333B}" type="sibTrans" cxnId="{4E66138F-B181-457A-9220-197FEF448D5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2BEFC040-1644-483E-B3EC-F46A0769FE8C}">
      <dgm:prSet phldrT="[Text]" custT="1"/>
      <dgm:spPr/>
      <dgm:t>
        <a:bodyPr/>
        <a:lstStyle/>
        <a:p>
          <a:pPr marL="1143000" indent="0" algn="l" defTabSz="914400">
            <a:tabLst>
              <a:tab pos="1143000" algn="l"/>
            </a:tabLst>
          </a:pPr>
          <a:r>
            <a:rPr lang="en-US" sz="1800" dirty="0">
              <a:solidFill>
                <a:schemeClr val="tx1"/>
              </a:solidFill>
            </a:rPr>
            <a:t>-able  </a:t>
          </a:r>
          <a:br>
            <a:rPr lang="en-US" sz="1800" dirty="0">
              <a:solidFill>
                <a:schemeClr val="tx1"/>
              </a:solidFill>
            </a:rPr>
          </a:br>
          <a:r>
            <a:rPr lang="en-US" sz="1800" dirty="0">
              <a:solidFill>
                <a:schemeClr val="tx1"/>
              </a:solidFill>
            </a:rPr>
            <a:t>-</a:t>
          </a:r>
          <a:r>
            <a:rPr lang="en-US" sz="1800" dirty="0" err="1">
              <a:solidFill>
                <a:schemeClr val="tx1"/>
              </a:solidFill>
            </a:rPr>
            <a:t>ible</a:t>
          </a:r>
          <a:endParaRPr lang="en-US" sz="1800" dirty="0">
            <a:solidFill>
              <a:schemeClr val="tx1"/>
            </a:solidFill>
          </a:endParaRPr>
        </a:p>
      </dgm:t>
    </dgm:pt>
    <dgm:pt modelId="{7D1AB703-C06B-4DEC-AD30-4075445D5D43}" type="parTrans" cxnId="{03C2F2B2-491B-4E90-AA64-3ABDFCBDD93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59A8F827-5344-4D1A-982F-4AED4EBB9A30}" type="sibTrans" cxnId="{03C2F2B2-491B-4E90-AA64-3ABDFCBDD93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3D8E2734-C838-4983-A580-07BCA9608EFB}">
      <dgm:prSet phldrT="[Text]" custT="1"/>
      <dgm:spPr>
        <a:solidFill>
          <a:srgbClr val="FFCCCC"/>
        </a:solidFill>
      </dgm:spPr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n-US" sz="1800" dirty="0">
              <a:solidFill>
                <a:schemeClr val="tx1"/>
              </a:solidFill>
            </a:rPr>
            <a:t>It was a move that could feed a fifth of the world’s population, utilizing only 9% of the </a:t>
          </a:r>
          <a:r>
            <a:rPr lang="en-US" sz="1800" b="1" dirty="0">
              <a:solidFill>
                <a:schemeClr val="tx1"/>
              </a:solidFill>
            </a:rPr>
            <a:t>ar</a:t>
          </a:r>
          <a:r>
            <a:rPr lang="en-US" sz="1800" b="1" u="sng" dirty="0">
              <a:solidFill>
                <a:schemeClr val="tx1"/>
              </a:solidFill>
            </a:rPr>
            <a:t>able</a:t>
          </a:r>
          <a:r>
            <a:rPr lang="en-US" sz="1800" dirty="0">
              <a:solidFill>
                <a:schemeClr val="tx1"/>
              </a:solidFill>
            </a:rPr>
            <a:t> land.</a:t>
          </a:r>
        </a:p>
      </dgm:t>
    </dgm:pt>
    <dgm:pt modelId="{F004F4C0-0653-4EAB-A3B1-927EDE513093}" type="parTrans" cxnId="{7479066A-8122-4153-A11F-B5E4AE4F618F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D1D9A515-77A8-4987-8124-76E4C5862376}" type="sibTrans" cxnId="{7479066A-8122-4153-A11F-B5E4AE4F618F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B38157DD-AF26-4009-8A67-948DC53A624B}">
      <dgm:prSet phldrT="[Text]" custT="1"/>
      <dgm:spPr>
        <a:solidFill>
          <a:srgbClr val="CCECFF"/>
        </a:solidFill>
      </dgm:spPr>
      <dgm:t>
        <a:bodyPr/>
        <a:lstStyle/>
        <a:p>
          <a:pPr algn="just"/>
          <a:r>
            <a:rPr lang="en-US" sz="1800" dirty="0">
              <a:solidFill>
                <a:schemeClr val="tx1"/>
              </a:solidFill>
            </a:rPr>
            <a:t>Yuan has made outstanding achievements and received 19 local and </a:t>
          </a:r>
          <a:r>
            <a:rPr lang="en-US" sz="1800" b="1" dirty="0">
              <a:solidFill>
                <a:schemeClr val="tx1"/>
              </a:solidFill>
            </a:rPr>
            <a:t>internatio</a:t>
          </a:r>
          <a:r>
            <a:rPr lang="en-US" sz="1800" b="1" u="none" dirty="0">
              <a:solidFill>
                <a:schemeClr val="tx1"/>
              </a:solidFill>
            </a:rPr>
            <a:t>n</a:t>
          </a:r>
          <a:r>
            <a:rPr lang="en-US" sz="1800" b="1" u="sng" dirty="0">
              <a:solidFill>
                <a:schemeClr val="tx1"/>
              </a:solidFill>
            </a:rPr>
            <a:t>al</a:t>
          </a:r>
          <a:r>
            <a:rPr lang="en-US" sz="1800" dirty="0">
              <a:solidFill>
                <a:schemeClr val="tx1"/>
              </a:solidFill>
            </a:rPr>
            <a:t> awards and </a:t>
          </a:r>
          <a:r>
            <a:rPr lang="en-US" sz="1800" dirty="0" err="1">
              <a:solidFill>
                <a:schemeClr val="tx1"/>
              </a:solidFill>
            </a:rPr>
            <a:t>honours</a:t>
          </a:r>
          <a:r>
            <a:rPr lang="en-US" sz="1800" dirty="0">
              <a:solidFill>
                <a:schemeClr val="tx1"/>
              </a:solidFill>
            </a:rPr>
            <a:t> …</a:t>
          </a:r>
        </a:p>
      </dgm:t>
    </dgm:pt>
    <dgm:pt modelId="{796A6361-4659-4AF3-B673-9F0471F9BBEA}" type="parTrans" cxnId="{C917F94A-C845-4F0D-9A96-3779B2CD311A}">
      <dgm:prSet/>
      <dgm:spPr/>
      <dgm:t>
        <a:bodyPr/>
        <a:lstStyle/>
        <a:p>
          <a:endParaRPr lang="en-US"/>
        </a:p>
      </dgm:t>
    </dgm:pt>
    <dgm:pt modelId="{FB5E8982-AE09-40C7-854E-2A8BAEFC489A}" type="sibTrans" cxnId="{C917F94A-C845-4F0D-9A96-3779B2CD311A}">
      <dgm:prSet/>
      <dgm:spPr/>
      <dgm:t>
        <a:bodyPr/>
        <a:lstStyle/>
        <a:p>
          <a:endParaRPr lang="en-US"/>
        </a:p>
      </dgm:t>
    </dgm:pt>
    <dgm:pt modelId="{01D120D8-363C-4C19-94FA-7B5291C147F5}">
      <dgm:prSet phldrT="[Text]" custT="1"/>
      <dgm:spPr>
        <a:solidFill>
          <a:srgbClr val="FFCCCC"/>
        </a:solidFill>
      </dgm:spPr>
      <dgm:t>
        <a:bodyPr/>
        <a:lstStyle/>
        <a:p>
          <a:pPr algn="just"/>
          <a:r>
            <a:rPr lang="en-US" sz="1800" dirty="0">
              <a:solidFill>
                <a:schemeClr val="tx1"/>
              </a:solidFill>
            </a:rPr>
            <a:t>Professor Yuan … finally succeeded in creating unique genetic tools that made hybrid rice </a:t>
          </a:r>
          <a:r>
            <a:rPr lang="en-US" sz="1800" b="1" dirty="0">
              <a:solidFill>
                <a:schemeClr val="tx1"/>
              </a:solidFill>
            </a:rPr>
            <a:t>feas</a:t>
          </a:r>
          <a:r>
            <a:rPr lang="en-US" sz="1800" b="1" u="sng" dirty="0">
              <a:solidFill>
                <a:schemeClr val="tx1"/>
              </a:solidFill>
            </a:rPr>
            <a:t>ible</a:t>
          </a:r>
          <a:r>
            <a:rPr lang="en-US" sz="1800" dirty="0">
              <a:solidFill>
                <a:schemeClr val="tx1"/>
              </a:solidFill>
            </a:rPr>
            <a:t> after nine years.</a:t>
          </a:r>
        </a:p>
      </dgm:t>
    </dgm:pt>
    <dgm:pt modelId="{4E5D392C-EA3F-4C1F-803C-72F2BFA1E7C5}" type="parTrans" cxnId="{6F1D8EF4-0FA1-4F7D-8D06-404B2C49FBFC}">
      <dgm:prSet/>
      <dgm:spPr/>
      <dgm:t>
        <a:bodyPr/>
        <a:lstStyle/>
        <a:p>
          <a:endParaRPr lang="en-US"/>
        </a:p>
      </dgm:t>
    </dgm:pt>
    <dgm:pt modelId="{BB421615-70C6-4030-9266-316A02BC1CD5}" type="sibTrans" cxnId="{6F1D8EF4-0FA1-4F7D-8D06-404B2C49FBFC}">
      <dgm:prSet/>
      <dgm:spPr/>
      <dgm:t>
        <a:bodyPr/>
        <a:lstStyle/>
        <a:p>
          <a:endParaRPr lang="en-US"/>
        </a:p>
      </dgm:t>
    </dgm:pt>
    <dgm:pt modelId="{07AC0F87-C262-41D8-A73C-BF8BA8C6AE1D}" type="pres">
      <dgm:prSet presAssocID="{08E25A7A-FA20-43AD-A710-64B10C84285B}" presName="Name0" presStyleCnt="0">
        <dgm:presLayoutVars>
          <dgm:dir/>
          <dgm:animLvl val="lvl"/>
          <dgm:resizeHandles val="exact"/>
        </dgm:presLayoutVars>
      </dgm:prSet>
      <dgm:spPr/>
    </dgm:pt>
    <dgm:pt modelId="{CC891645-903F-4242-8E21-9362DB2DEB17}" type="pres">
      <dgm:prSet presAssocID="{8D7A4E14-3F33-41CC-8F66-C187F11AD373}" presName="linNode" presStyleCnt="0"/>
      <dgm:spPr/>
    </dgm:pt>
    <dgm:pt modelId="{EE5D1F91-1159-4352-BACE-50E38A891E66}" type="pres">
      <dgm:prSet presAssocID="{8D7A4E14-3F33-41CC-8F66-C187F11AD373}" presName="parTx" presStyleLbl="revTx" presStyleIdx="0" presStyleCnt="2" custScaleX="99601">
        <dgm:presLayoutVars>
          <dgm:chMax val="1"/>
          <dgm:bulletEnabled val="1"/>
        </dgm:presLayoutVars>
      </dgm:prSet>
      <dgm:spPr/>
    </dgm:pt>
    <dgm:pt modelId="{CA33A1C6-342F-4062-9CDA-B2E1143C79A7}" type="pres">
      <dgm:prSet presAssocID="{8D7A4E14-3F33-41CC-8F66-C187F11AD373}" presName="bracket" presStyleLbl="parChTrans1D1" presStyleIdx="0" presStyleCnt="2" custScaleX="79173" custLinFactX="17717" custLinFactNeighborX="100000" custLinFactNeighborY="-122"/>
      <dgm:spPr>
        <a:ln w="28575">
          <a:solidFill>
            <a:srgbClr val="CCECFF"/>
          </a:solidFill>
        </a:ln>
      </dgm:spPr>
    </dgm:pt>
    <dgm:pt modelId="{F7662F29-B69A-467B-82B0-0948802BFC24}" type="pres">
      <dgm:prSet presAssocID="{8D7A4E14-3F33-41CC-8F66-C187F11AD373}" presName="spH" presStyleCnt="0"/>
      <dgm:spPr/>
    </dgm:pt>
    <dgm:pt modelId="{2EB136E8-D6CA-4B21-9A2D-FB67F140129B}" type="pres">
      <dgm:prSet presAssocID="{8D7A4E14-3F33-41CC-8F66-C187F11AD373}" presName="desTx" presStyleLbl="node1" presStyleIdx="0" presStyleCnt="2" custScaleX="97224" custLinFactNeighborX="98884" custLinFactNeighborY="3097">
        <dgm:presLayoutVars>
          <dgm:bulletEnabled val="1"/>
        </dgm:presLayoutVars>
      </dgm:prSet>
      <dgm:spPr/>
    </dgm:pt>
    <dgm:pt modelId="{B968FBFB-F54C-4496-BD69-88E1B7D701E8}" type="pres">
      <dgm:prSet presAssocID="{9A954B43-86C4-43E9-BE19-4E9201B148E3}" presName="spV" presStyleCnt="0"/>
      <dgm:spPr/>
    </dgm:pt>
    <dgm:pt modelId="{853B951E-DE61-45CB-88FA-9473C814639A}" type="pres">
      <dgm:prSet presAssocID="{2BEFC040-1644-483E-B3EC-F46A0769FE8C}" presName="linNode" presStyleCnt="0"/>
      <dgm:spPr/>
    </dgm:pt>
    <dgm:pt modelId="{22494DA7-970F-4ABC-91C8-24FAA0367F2E}" type="pres">
      <dgm:prSet presAssocID="{2BEFC040-1644-483E-B3EC-F46A0769FE8C}" presName="parTx" presStyleLbl="revTx" presStyleIdx="1" presStyleCnt="2" custScaleX="104259">
        <dgm:presLayoutVars>
          <dgm:chMax val="1"/>
          <dgm:bulletEnabled val="1"/>
        </dgm:presLayoutVars>
      </dgm:prSet>
      <dgm:spPr/>
    </dgm:pt>
    <dgm:pt modelId="{AD25C203-F529-41D4-A4D5-703151586910}" type="pres">
      <dgm:prSet presAssocID="{2BEFC040-1644-483E-B3EC-F46A0769FE8C}" presName="bracket" presStyleLbl="parChTrans1D1" presStyleIdx="1" presStyleCnt="2" custLinFactNeighborX="43447" custLinFactNeighborY="401"/>
      <dgm:spPr>
        <a:ln w="28575">
          <a:solidFill>
            <a:srgbClr val="FFCCCC"/>
          </a:solidFill>
        </a:ln>
      </dgm:spPr>
    </dgm:pt>
    <dgm:pt modelId="{523DDD52-F5AE-4F80-B069-8E97E8E83181}" type="pres">
      <dgm:prSet presAssocID="{2BEFC040-1644-483E-B3EC-F46A0769FE8C}" presName="spH" presStyleCnt="0"/>
      <dgm:spPr/>
    </dgm:pt>
    <dgm:pt modelId="{5337344E-E647-4412-B2D2-340A8620C635}" type="pres">
      <dgm:prSet presAssocID="{2BEFC040-1644-483E-B3EC-F46A0769FE8C}" presName="desTx" presStyleLbl="node1" presStyleIdx="1" presStyleCnt="2" custScaleX="99825" custLinFactNeighborX="1" custLinFactNeighborY="-137">
        <dgm:presLayoutVars>
          <dgm:bulletEnabled val="1"/>
        </dgm:presLayoutVars>
      </dgm:prSet>
      <dgm:spPr/>
    </dgm:pt>
  </dgm:ptLst>
  <dgm:cxnLst>
    <dgm:cxn modelId="{11131308-8882-4710-8BE4-A5729ED2D08B}" type="presOf" srcId="{08E25A7A-FA20-43AD-A710-64B10C84285B}" destId="{07AC0F87-C262-41D8-A73C-BF8BA8C6AE1D}" srcOrd="0" destOrd="0" presId="urn:diagrams.loki3.com/BracketList"/>
    <dgm:cxn modelId="{397EA42E-C027-454E-9398-17061D8ED97A}" srcId="{08E25A7A-FA20-43AD-A710-64B10C84285B}" destId="{8D7A4E14-3F33-41CC-8F66-C187F11AD373}" srcOrd="0" destOrd="0" parTransId="{9EAA7510-F683-4E36-83CE-3940E7B95BDD}" sibTransId="{9A954B43-86C4-43E9-BE19-4E9201B148E3}"/>
    <dgm:cxn modelId="{9DA4BD3E-8D28-4DBF-A5B4-F162AF7F84D8}" type="presOf" srcId="{3D8E2734-C838-4983-A580-07BCA9608EFB}" destId="{5337344E-E647-4412-B2D2-340A8620C635}" srcOrd="0" destOrd="0" presId="urn:diagrams.loki3.com/BracketList"/>
    <dgm:cxn modelId="{288AAA60-08D6-4EAC-B560-940B88CD6134}" type="presOf" srcId="{2BEFC040-1644-483E-B3EC-F46A0769FE8C}" destId="{22494DA7-970F-4ABC-91C8-24FAA0367F2E}" srcOrd="0" destOrd="0" presId="urn:diagrams.loki3.com/BracketList"/>
    <dgm:cxn modelId="{7479066A-8122-4153-A11F-B5E4AE4F618F}" srcId="{2BEFC040-1644-483E-B3EC-F46A0769FE8C}" destId="{3D8E2734-C838-4983-A580-07BCA9608EFB}" srcOrd="0" destOrd="0" parTransId="{F004F4C0-0653-4EAB-A3B1-927EDE513093}" sibTransId="{D1D9A515-77A8-4987-8124-76E4C5862376}"/>
    <dgm:cxn modelId="{C917F94A-C845-4F0D-9A96-3779B2CD311A}" srcId="{8D7A4E14-3F33-41CC-8F66-C187F11AD373}" destId="{B38157DD-AF26-4009-8A67-948DC53A624B}" srcOrd="1" destOrd="0" parTransId="{796A6361-4659-4AF3-B673-9F0471F9BBEA}" sibTransId="{FB5E8982-AE09-40C7-854E-2A8BAEFC489A}"/>
    <dgm:cxn modelId="{4E66138F-B181-457A-9220-197FEF448D55}" srcId="{8D7A4E14-3F33-41CC-8F66-C187F11AD373}" destId="{AAFA9A40-5780-46D5-8F70-41E5A6139CA1}" srcOrd="0" destOrd="0" parTransId="{B626D94C-49C7-4DBF-A60C-29471501D692}" sibTransId="{C1587A7E-082D-4290-9A5C-06DB99D6333B}"/>
    <dgm:cxn modelId="{C629C991-BA7F-49FC-A878-080183847678}" type="presOf" srcId="{01D120D8-363C-4C19-94FA-7B5291C147F5}" destId="{5337344E-E647-4412-B2D2-340A8620C635}" srcOrd="0" destOrd="1" presId="urn:diagrams.loki3.com/BracketList"/>
    <dgm:cxn modelId="{DA9C089D-0181-4FEB-8CC7-3433E8CA32BE}" type="presOf" srcId="{B38157DD-AF26-4009-8A67-948DC53A624B}" destId="{2EB136E8-D6CA-4B21-9A2D-FB67F140129B}" srcOrd="0" destOrd="1" presId="urn:diagrams.loki3.com/BracketList"/>
    <dgm:cxn modelId="{03C2F2B2-491B-4E90-AA64-3ABDFCBDD938}" srcId="{08E25A7A-FA20-43AD-A710-64B10C84285B}" destId="{2BEFC040-1644-483E-B3EC-F46A0769FE8C}" srcOrd="1" destOrd="0" parTransId="{7D1AB703-C06B-4DEC-AD30-4075445D5D43}" sibTransId="{59A8F827-5344-4D1A-982F-4AED4EBB9A30}"/>
    <dgm:cxn modelId="{99EBE7B5-1758-46DF-9414-6510D30557C0}" type="presOf" srcId="{8D7A4E14-3F33-41CC-8F66-C187F11AD373}" destId="{EE5D1F91-1159-4352-BACE-50E38A891E66}" srcOrd="0" destOrd="0" presId="urn:diagrams.loki3.com/BracketList"/>
    <dgm:cxn modelId="{6F1D8EF4-0FA1-4F7D-8D06-404B2C49FBFC}" srcId="{2BEFC040-1644-483E-B3EC-F46A0769FE8C}" destId="{01D120D8-363C-4C19-94FA-7B5291C147F5}" srcOrd="1" destOrd="0" parTransId="{4E5D392C-EA3F-4C1F-803C-72F2BFA1E7C5}" sibTransId="{BB421615-70C6-4030-9266-316A02BC1CD5}"/>
    <dgm:cxn modelId="{E6A49AFF-F87F-425F-A092-E3DC73B0E8B2}" type="presOf" srcId="{AAFA9A40-5780-46D5-8F70-41E5A6139CA1}" destId="{2EB136E8-D6CA-4B21-9A2D-FB67F140129B}" srcOrd="0" destOrd="0" presId="urn:diagrams.loki3.com/BracketList"/>
    <dgm:cxn modelId="{D3A55E36-04FD-4888-9A0E-45FB333F0450}" type="presParOf" srcId="{07AC0F87-C262-41D8-A73C-BF8BA8C6AE1D}" destId="{CC891645-903F-4242-8E21-9362DB2DEB17}" srcOrd="0" destOrd="0" presId="urn:diagrams.loki3.com/BracketList"/>
    <dgm:cxn modelId="{43CF853F-2395-48B1-9ADE-6559E5DEE20E}" type="presParOf" srcId="{CC891645-903F-4242-8E21-9362DB2DEB17}" destId="{EE5D1F91-1159-4352-BACE-50E38A891E66}" srcOrd="0" destOrd="0" presId="urn:diagrams.loki3.com/BracketList"/>
    <dgm:cxn modelId="{58B08056-FDDF-4D0E-A2D1-4BD33B1BE651}" type="presParOf" srcId="{CC891645-903F-4242-8E21-9362DB2DEB17}" destId="{CA33A1C6-342F-4062-9CDA-B2E1143C79A7}" srcOrd="1" destOrd="0" presId="urn:diagrams.loki3.com/BracketList"/>
    <dgm:cxn modelId="{761DA69B-14F8-423F-8DF9-B50C9861CCA6}" type="presParOf" srcId="{CC891645-903F-4242-8E21-9362DB2DEB17}" destId="{F7662F29-B69A-467B-82B0-0948802BFC24}" srcOrd="2" destOrd="0" presId="urn:diagrams.loki3.com/BracketList"/>
    <dgm:cxn modelId="{F312BFFF-3A12-4268-A9DF-A74389F67A25}" type="presParOf" srcId="{CC891645-903F-4242-8E21-9362DB2DEB17}" destId="{2EB136E8-D6CA-4B21-9A2D-FB67F140129B}" srcOrd="3" destOrd="0" presId="urn:diagrams.loki3.com/BracketList"/>
    <dgm:cxn modelId="{D6F82644-C373-4865-A401-658577AA1977}" type="presParOf" srcId="{07AC0F87-C262-41D8-A73C-BF8BA8C6AE1D}" destId="{B968FBFB-F54C-4496-BD69-88E1B7D701E8}" srcOrd="1" destOrd="0" presId="urn:diagrams.loki3.com/BracketList"/>
    <dgm:cxn modelId="{A4EB0D86-B869-47C5-A79F-BD73D74CD95A}" type="presParOf" srcId="{07AC0F87-C262-41D8-A73C-BF8BA8C6AE1D}" destId="{853B951E-DE61-45CB-88FA-9473C814639A}" srcOrd="2" destOrd="0" presId="urn:diagrams.loki3.com/BracketList"/>
    <dgm:cxn modelId="{2F6B1A39-55E9-4DB9-9B13-599D94CF26F9}" type="presParOf" srcId="{853B951E-DE61-45CB-88FA-9473C814639A}" destId="{22494DA7-970F-4ABC-91C8-24FAA0367F2E}" srcOrd="0" destOrd="0" presId="urn:diagrams.loki3.com/BracketList"/>
    <dgm:cxn modelId="{7C88A8B1-3FDA-43EE-AF87-F72B91A62850}" type="presParOf" srcId="{853B951E-DE61-45CB-88FA-9473C814639A}" destId="{AD25C203-F529-41D4-A4D5-703151586910}" srcOrd="1" destOrd="0" presId="urn:diagrams.loki3.com/BracketList"/>
    <dgm:cxn modelId="{42FC4531-00F9-432C-B959-08CC20AB58FB}" type="presParOf" srcId="{853B951E-DE61-45CB-88FA-9473C814639A}" destId="{523DDD52-F5AE-4F80-B069-8E97E8E83181}" srcOrd="2" destOrd="0" presId="urn:diagrams.loki3.com/BracketList"/>
    <dgm:cxn modelId="{CFD3CF3B-0F65-47A2-8FAA-E61359A9F93E}" type="presParOf" srcId="{853B951E-DE61-45CB-88FA-9473C814639A}" destId="{5337344E-E647-4412-B2D2-340A8620C635}" srcOrd="3" destOrd="0" presId="urn:diagrams.loki3.com/BracketList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E25A7A-FA20-43AD-A710-64B10C84285B}" type="doc">
      <dgm:prSet loTypeId="urn:diagrams.loki3.com/Bracke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D7A4E14-3F33-41CC-8F66-C187F11AD373}">
      <dgm:prSet phldrT="[Text]" custT="1"/>
      <dgm:spPr/>
      <dgm:t>
        <a:bodyPr/>
        <a:lstStyle/>
        <a:p>
          <a:pPr marL="1257300" indent="0" algn="l"/>
          <a:r>
            <a:rPr lang="en-US" sz="1800" dirty="0">
              <a:solidFill>
                <a:schemeClr val="tx1"/>
              </a:solidFill>
            </a:rPr>
            <a:t>-</a:t>
          </a:r>
          <a:r>
            <a:rPr lang="en-US" sz="1800" dirty="0" err="1">
              <a:solidFill>
                <a:schemeClr val="tx1"/>
              </a:solidFill>
            </a:rPr>
            <a:t>ly</a:t>
          </a:r>
          <a:endParaRPr lang="en-US" sz="1800" dirty="0">
            <a:solidFill>
              <a:schemeClr val="tx1"/>
            </a:solidFill>
          </a:endParaRPr>
        </a:p>
      </dgm:t>
    </dgm:pt>
    <dgm:pt modelId="{9EAA7510-F683-4E36-83CE-3940E7B95BDD}" type="parTrans" cxnId="{397EA42E-C027-454E-9398-17061D8ED97A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9A954B43-86C4-43E9-BE19-4E9201B148E3}" type="sibTrans" cxnId="{397EA42E-C027-454E-9398-17061D8ED97A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AAFA9A40-5780-46D5-8F70-41E5A6139CA1}">
      <dgm:prSet phldrT="[Text]" custT="1"/>
      <dgm:spPr>
        <a:solidFill>
          <a:srgbClr val="CCECFF"/>
        </a:solidFill>
      </dgm:spPr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</a:rPr>
            <a:t>It is a rice crossbred from two </a:t>
          </a:r>
          <a:r>
            <a:rPr lang="en-US" sz="1800" b="1" kern="1200" dirty="0">
              <a:solidFill>
                <a:schemeClr val="tx1"/>
              </a:solidFill>
            </a:rPr>
            <a:t>genetical</a:t>
          </a:r>
          <a:r>
            <a:rPr lang="en-US" sz="1800" b="1" u="sng" kern="1200" dirty="0">
              <a:solidFill>
                <a:schemeClr val="tx1"/>
              </a:solidFill>
            </a:rPr>
            <a:t>ly</a:t>
          </a:r>
          <a:r>
            <a:rPr lang="en-US" sz="1800" kern="1200" dirty="0">
              <a:solidFill>
                <a:schemeClr val="tx1"/>
              </a:solidFill>
            </a:rPr>
            <a:t> distinct </a:t>
          </a:r>
          <a:r>
            <a:rPr lang="en-U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parents …</a:t>
          </a:r>
        </a:p>
      </dgm:t>
    </dgm:pt>
    <dgm:pt modelId="{B626D94C-49C7-4DBF-A60C-29471501D692}" type="parTrans" cxnId="{4E66138F-B181-457A-9220-197FEF448D5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C1587A7E-082D-4290-9A5C-06DB99D6333B}" type="sibTrans" cxnId="{4E66138F-B181-457A-9220-197FEF448D5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C33B16B7-544D-4524-B5D3-1E5A16E120D9}">
      <dgm:prSet phldrT="[Text]" custT="1"/>
      <dgm:spPr>
        <a:solidFill>
          <a:srgbClr val="CCECFF"/>
        </a:solidFill>
      </dgm:spPr>
      <dgm:t>
        <a:bodyPr/>
        <a:lstStyle/>
        <a:p>
          <a:pPr algn="just"/>
          <a:r>
            <a:rPr lang="en-U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He not only has been </a:t>
          </a:r>
          <a:r>
            <a:rPr lang="en-US" sz="1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endless</a:t>
          </a:r>
          <a:r>
            <a:rPr lang="en-US" sz="1800" b="1" u="sng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ly</a:t>
          </a:r>
          <a:r>
            <a:rPr lang="en-U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researching the new technology on how to use rice heterosis and enhance rice yield, but also has </a:t>
          </a:r>
          <a:r>
            <a:rPr lang="en-US" sz="1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unreserved</a:t>
          </a:r>
          <a:r>
            <a:rPr lang="en-US" sz="1800" b="1" u="sng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ly</a:t>
          </a:r>
          <a:r>
            <a:rPr lang="en-U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imparted hybrid rice technology to the world to help overcome food shortages and hunger.</a:t>
          </a:r>
        </a:p>
      </dgm:t>
    </dgm:pt>
    <dgm:pt modelId="{D057B4D0-9644-4F55-B798-EFA7FC1DF07D}" type="parTrans" cxnId="{1426AD5A-7758-4848-ADD8-715F5F8CFC43}">
      <dgm:prSet/>
      <dgm:spPr/>
      <dgm:t>
        <a:bodyPr/>
        <a:lstStyle/>
        <a:p>
          <a:endParaRPr lang="en-US"/>
        </a:p>
      </dgm:t>
    </dgm:pt>
    <dgm:pt modelId="{D0FA5226-5837-49F7-954B-B31E2F202893}" type="sibTrans" cxnId="{1426AD5A-7758-4848-ADD8-715F5F8CFC43}">
      <dgm:prSet/>
      <dgm:spPr/>
      <dgm:t>
        <a:bodyPr/>
        <a:lstStyle/>
        <a:p>
          <a:endParaRPr lang="en-US"/>
        </a:p>
      </dgm:t>
    </dgm:pt>
    <dgm:pt modelId="{07AC0F87-C262-41D8-A73C-BF8BA8C6AE1D}" type="pres">
      <dgm:prSet presAssocID="{08E25A7A-FA20-43AD-A710-64B10C84285B}" presName="Name0" presStyleCnt="0">
        <dgm:presLayoutVars>
          <dgm:dir/>
          <dgm:animLvl val="lvl"/>
          <dgm:resizeHandles val="exact"/>
        </dgm:presLayoutVars>
      </dgm:prSet>
      <dgm:spPr/>
    </dgm:pt>
    <dgm:pt modelId="{CC891645-903F-4242-8E21-9362DB2DEB17}" type="pres">
      <dgm:prSet presAssocID="{8D7A4E14-3F33-41CC-8F66-C187F11AD373}" presName="linNode" presStyleCnt="0"/>
      <dgm:spPr/>
    </dgm:pt>
    <dgm:pt modelId="{EE5D1F91-1159-4352-BACE-50E38A891E66}" type="pres">
      <dgm:prSet presAssocID="{8D7A4E14-3F33-41CC-8F66-C187F11AD373}" presName="parTx" presStyleLbl="revTx" presStyleIdx="0" presStyleCnt="1">
        <dgm:presLayoutVars>
          <dgm:chMax val="1"/>
          <dgm:bulletEnabled val="1"/>
        </dgm:presLayoutVars>
      </dgm:prSet>
      <dgm:spPr/>
    </dgm:pt>
    <dgm:pt modelId="{CA33A1C6-342F-4062-9CDA-B2E1143C79A7}" type="pres">
      <dgm:prSet presAssocID="{8D7A4E14-3F33-41CC-8F66-C187F11AD373}" presName="bracket" presStyleLbl="parChTrans1D1" presStyleIdx="0" presStyleCnt="1"/>
      <dgm:spPr>
        <a:ln w="28575">
          <a:solidFill>
            <a:srgbClr val="CCECFF"/>
          </a:solidFill>
        </a:ln>
      </dgm:spPr>
    </dgm:pt>
    <dgm:pt modelId="{F7662F29-B69A-467B-82B0-0948802BFC24}" type="pres">
      <dgm:prSet presAssocID="{8D7A4E14-3F33-41CC-8F66-C187F11AD373}" presName="spH" presStyleCnt="0"/>
      <dgm:spPr/>
    </dgm:pt>
    <dgm:pt modelId="{2EB136E8-D6CA-4B21-9A2D-FB67F140129B}" type="pres">
      <dgm:prSet presAssocID="{8D7A4E14-3F33-41CC-8F66-C187F11AD373}" presName="desTx" presStyleLbl="node1" presStyleIdx="0" presStyleCnt="1">
        <dgm:presLayoutVars>
          <dgm:bulletEnabled val="1"/>
        </dgm:presLayoutVars>
      </dgm:prSet>
      <dgm:spPr/>
    </dgm:pt>
  </dgm:ptLst>
  <dgm:cxnLst>
    <dgm:cxn modelId="{11131308-8882-4710-8BE4-A5729ED2D08B}" type="presOf" srcId="{08E25A7A-FA20-43AD-A710-64B10C84285B}" destId="{07AC0F87-C262-41D8-A73C-BF8BA8C6AE1D}" srcOrd="0" destOrd="0" presId="urn:diagrams.loki3.com/BracketList"/>
    <dgm:cxn modelId="{397EA42E-C027-454E-9398-17061D8ED97A}" srcId="{08E25A7A-FA20-43AD-A710-64B10C84285B}" destId="{8D7A4E14-3F33-41CC-8F66-C187F11AD373}" srcOrd="0" destOrd="0" parTransId="{9EAA7510-F683-4E36-83CE-3940E7B95BDD}" sibTransId="{9A954B43-86C4-43E9-BE19-4E9201B148E3}"/>
    <dgm:cxn modelId="{3ACE4846-96DD-449C-AC28-AB3675242A44}" type="presOf" srcId="{C33B16B7-544D-4524-B5D3-1E5A16E120D9}" destId="{2EB136E8-D6CA-4B21-9A2D-FB67F140129B}" srcOrd="0" destOrd="1" presId="urn:diagrams.loki3.com/BracketList"/>
    <dgm:cxn modelId="{1426AD5A-7758-4848-ADD8-715F5F8CFC43}" srcId="{8D7A4E14-3F33-41CC-8F66-C187F11AD373}" destId="{C33B16B7-544D-4524-B5D3-1E5A16E120D9}" srcOrd="1" destOrd="0" parTransId="{D057B4D0-9644-4F55-B798-EFA7FC1DF07D}" sibTransId="{D0FA5226-5837-49F7-954B-B31E2F202893}"/>
    <dgm:cxn modelId="{4E66138F-B181-457A-9220-197FEF448D55}" srcId="{8D7A4E14-3F33-41CC-8F66-C187F11AD373}" destId="{AAFA9A40-5780-46D5-8F70-41E5A6139CA1}" srcOrd="0" destOrd="0" parTransId="{B626D94C-49C7-4DBF-A60C-29471501D692}" sibTransId="{C1587A7E-082D-4290-9A5C-06DB99D6333B}"/>
    <dgm:cxn modelId="{99EBE7B5-1758-46DF-9414-6510D30557C0}" type="presOf" srcId="{8D7A4E14-3F33-41CC-8F66-C187F11AD373}" destId="{EE5D1F91-1159-4352-BACE-50E38A891E66}" srcOrd="0" destOrd="0" presId="urn:diagrams.loki3.com/BracketList"/>
    <dgm:cxn modelId="{E6A49AFF-F87F-425F-A092-E3DC73B0E8B2}" type="presOf" srcId="{AAFA9A40-5780-46D5-8F70-41E5A6139CA1}" destId="{2EB136E8-D6CA-4B21-9A2D-FB67F140129B}" srcOrd="0" destOrd="0" presId="urn:diagrams.loki3.com/BracketList"/>
    <dgm:cxn modelId="{D3A55E36-04FD-4888-9A0E-45FB333F0450}" type="presParOf" srcId="{07AC0F87-C262-41D8-A73C-BF8BA8C6AE1D}" destId="{CC891645-903F-4242-8E21-9362DB2DEB17}" srcOrd="0" destOrd="0" presId="urn:diagrams.loki3.com/BracketList"/>
    <dgm:cxn modelId="{43CF853F-2395-48B1-9ADE-6559E5DEE20E}" type="presParOf" srcId="{CC891645-903F-4242-8E21-9362DB2DEB17}" destId="{EE5D1F91-1159-4352-BACE-50E38A891E66}" srcOrd="0" destOrd="0" presId="urn:diagrams.loki3.com/BracketList"/>
    <dgm:cxn modelId="{58B08056-FDDF-4D0E-A2D1-4BD33B1BE651}" type="presParOf" srcId="{CC891645-903F-4242-8E21-9362DB2DEB17}" destId="{CA33A1C6-342F-4062-9CDA-B2E1143C79A7}" srcOrd="1" destOrd="0" presId="urn:diagrams.loki3.com/BracketList"/>
    <dgm:cxn modelId="{761DA69B-14F8-423F-8DF9-B50C9861CCA6}" type="presParOf" srcId="{CC891645-903F-4242-8E21-9362DB2DEB17}" destId="{F7662F29-B69A-467B-82B0-0948802BFC24}" srcOrd="2" destOrd="0" presId="urn:diagrams.loki3.com/BracketList"/>
    <dgm:cxn modelId="{F312BFFF-3A12-4268-A9DF-A74389F67A25}" type="presParOf" srcId="{CC891645-903F-4242-8E21-9362DB2DEB17}" destId="{2EB136E8-D6CA-4B21-9A2D-FB67F140129B}" srcOrd="3" destOrd="0" presId="urn:diagrams.loki3.com/BracketList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56594-645B-4193-A27D-F94DD858BE05}">
      <dsp:nvSpPr>
        <dsp:cNvPr id="0" name=""/>
        <dsp:cNvSpPr/>
      </dsp:nvSpPr>
      <dsp:spPr>
        <a:xfrm>
          <a:off x="1886841" y="446782"/>
          <a:ext cx="4691217" cy="4691217"/>
        </a:xfrm>
        <a:prstGeom prst="pie">
          <a:avLst>
            <a:gd name="adj1" fmla="val 16200000"/>
            <a:gd name="adj2" fmla="val 540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4232450" y="1144880"/>
        <a:ext cx="1647510" cy="3295021"/>
      </dsp:txXfrm>
    </dsp:sp>
    <dsp:sp modelId="{126D91BB-CC9A-40EC-8A92-E2C7A166FADD}">
      <dsp:nvSpPr>
        <dsp:cNvPr id="0" name=""/>
        <dsp:cNvSpPr/>
      </dsp:nvSpPr>
      <dsp:spPr>
        <a:xfrm>
          <a:off x="1775145" y="446782"/>
          <a:ext cx="4691217" cy="469121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2445319" y="1144880"/>
        <a:ext cx="1647510" cy="32950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F30DC-98BA-4B16-A205-617C86600984}">
      <dsp:nvSpPr>
        <dsp:cNvPr id="0" name=""/>
        <dsp:cNvSpPr/>
      </dsp:nvSpPr>
      <dsp:spPr>
        <a:xfrm rot="5400000">
          <a:off x="-263411" y="376975"/>
          <a:ext cx="1756079" cy="1229255"/>
        </a:xfrm>
        <a:prstGeom prst="chevron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Pre-viewing</a:t>
          </a:r>
        </a:p>
      </dsp:txBody>
      <dsp:txXfrm rot="-5400000">
        <a:off x="2" y="728191"/>
        <a:ext cx="1229255" cy="526824"/>
      </dsp:txXfrm>
    </dsp:sp>
    <dsp:sp modelId="{E0F877F2-EA53-4DAF-B360-9960742FB8EC}">
      <dsp:nvSpPr>
        <dsp:cNvPr id="0" name=""/>
        <dsp:cNvSpPr/>
      </dsp:nvSpPr>
      <dsp:spPr>
        <a:xfrm rot="5400000">
          <a:off x="3798004" y="-2455186"/>
          <a:ext cx="1142051" cy="62795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latin typeface="Arial" panose="020B0604020202020204" pitchFamily="34" charset="0"/>
              <a:cs typeface="Arial" panose="020B0604020202020204" pitchFamily="34" charset="0"/>
            </a:rPr>
            <a:t>Find out how much students know about food security.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latin typeface="Arial" panose="020B0604020202020204" pitchFamily="34" charset="0"/>
              <a:cs typeface="Arial" panose="020B0604020202020204" pitchFamily="34" charset="0"/>
            </a:rPr>
            <a:t>Use infographics to introduce concepts related to food security.</a:t>
          </a:r>
        </a:p>
      </dsp:txBody>
      <dsp:txXfrm rot="-5400000">
        <a:off x="1229255" y="169313"/>
        <a:ext cx="6223800" cy="1030551"/>
      </dsp:txXfrm>
    </dsp:sp>
    <dsp:sp modelId="{80F3C215-C83C-44B0-AAC3-D40A5D61EB20}">
      <dsp:nvSpPr>
        <dsp:cNvPr id="0" name=""/>
        <dsp:cNvSpPr/>
      </dsp:nvSpPr>
      <dsp:spPr>
        <a:xfrm rot="5400000">
          <a:off x="-263411" y="1968169"/>
          <a:ext cx="1756079" cy="1229255"/>
        </a:xfrm>
        <a:prstGeom prst="chevron">
          <a:avLst/>
        </a:prstGeom>
        <a:solidFill>
          <a:schemeClr val="accent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While-viewing</a:t>
          </a:r>
        </a:p>
      </dsp:txBody>
      <dsp:txXfrm rot="-5400000">
        <a:off x="2" y="2319385"/>
        <a:ext cx="1229255" cy="526824"/>
      </dsp:txXfrm>
    </dsp:sp>
    <dsp:sp modelId="{39570A93-CE8B-4863-8FBF-7CC6D68A3D78}">
      <dsp:nvSpPr>
        <dsp:cNvPr id="0" name=""/>
        <dsp:cNvSpPr/>
      </dsp:nvSpPr>
      <dsp:spPr>
        <a:xfrm rot="5400000">
          <a:off x="3798304" y="-864291"/>
          <a:ext cx="1141451" cy="62795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Arial" panose="020B0604020202020204" pitchFamily="34" charset="0"/>
              <a:cs typeface="Arial" panose="020B0604020202020204" pitchFamily="34" charset="0"/>
            </a:rPr>
            <a:t>Play the video.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Arial" panose="020B0604020202020204" pitchFamily="34" charset="0"/>
              <a:cs typeface="Arial" panose="020B0604020202020204" pitchFamily="34" charset="0"/>
            </a:rPr>
            <a:t>Engage students in finding out the benefits of hybrid rice and Yuan Long-ping’s contribution to addressing food insecurity.</a:t>
          </a:r>
        </a:p>
      </dsp:txBody>
      <dsp:txXfrm rot="-5400000">
        <a:off x="1229255" y="1760479"/>
        <a:ext cx="6223829" cy="1030009"/>
      </dsp:txXfrm>
    </dsp:sp>
    <dsp:sp modelId="{B8216B23-72BC-4FD0-9BEE-A9E9D0680232}">
      <dsp:nvSpPr>
        <dsp:cNvPr id="0" name=""/>
        <dsp:cNvSpPr/>
      </dsp:nvSpPr>
      <dsp:spPr>
        <a:xfrm rot="5400000">
          <a:off x="-258249" y="3980533"/>
          <a:ext cx="1756079" cy="1229255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Post -viewing</a:t>
          </a:r>
        </a:p>
      </dsp:txBody>
      <dsp:txXfrm rot="-5400000">
        <a:off x="5164" y="4331749"/>
        <a:ext cx="1229255" cy="526824"/>
      </dsp:txXfrm>
    </dsp:sp>
    <dsp:sp modelId="{97ED3362-31B4-4118-9827-65168530B8A0}">
      <dsp:nvSpPr>
        <dsp:cNvPr id="0" name=""/>
        <dsp:cNvSpPr/>
      </dsp:nvSpPr>
      <dsp:spPr>
        <a:xfrm rot="5400000">
          <a:off x="3258723" y="1271061"/>
          <a:ext cx="2220614" cy="62795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6213" lvl="1" indent="-176213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Use the article on Yuan Long-ping as a follow-up to engage students in reflecting on what they have learnt 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from him and the importance of food security</a:t>
          </a:r>
          <a:r>
            <a:rPr lang="en-U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. </a:t>
          </a:r>
        </a:p>
        <a:p>
          <a:pPr marL="176213" lvl="1" indent="-176213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Guide students to develop the language knowledge and skills through integrating information and ideas from the video and the article on Yuan Long-ping. </a:t>
          </a:r>
          <a:endParaRPr lang="en-US" sz="18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176213" lvl="1" indent="-176213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Guide students to explore what they can do to safeguard food security in their daily life.</a:t>
          </a:r>
        </a:p>
      </dsp:txBody>
      <dsp:txXfrm rot="-5400000">
        <a:off x="1229256" y="3408930"/>
        <a:ext cx="6171149" cy="20038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63714-7C27-4D89-93D7-E7E51FA977B5}">
      <dsp:nvSpPr>
        <dsp:cNvPr id="0" name=""/>
        <dsp:cNvSpPr/>
      </dsp:nvSpPr>
      <dsp:spPr>
        <a:xfrm rot="5400000">
          <a:off x="-128547" y="132808"/>
          <a:ext cx="856985" cy="59988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______</a:t>
          </a:r>
        </a:p>
      </dsp:txBody>
      <dsp:txXfrm rot="-5400000">
        <a:off x="2" y="304205"/>
        <a:ext cx="599889" cy="257096"/>
      </dsp:txXfrm>
    </dsp:sp>
    <dsp:sp modelId="{92DBE0D6-0B11-4C50-855C-E5ACFC434A5E}">
      <dsp:nvSpPr>
        <dsp:cNvPr id="0" name=""/>
        <dsp:cNvSpPr/>
      </dsp:nvSpPr>
      <dsp:spPr>
        <a:xfrm rot="5400000">
          <a:off x="3032698" y="-2428547"/>
          <a:ext cx="557040" cy="5422658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Yuan was born in Beijing.</a:t>
          </a:r>
        </a:p>
      </dsp:txBody>
      <dsp:txXfrm rot="-5400000">
        <a:off x="599889" y="31454"/>
        <a:ext cx="5395466" cy="502656"/>
      </dsp:txXfrm>
    </dsp:sp>
    <dsp:sp modelId="{8736BC44-C6B5-4648-9D16-69262979DB4A}">
      <dsp:nvSpPr>
        <dsp:cNvPr id="0" name=""/>
        <dsp:cNvSpPr/>
      </dsp:nvSpPr>
      <dsp:spPr>
        <a:xfrm rot="5400000">
          <a:off x="-128547" y="906437"/>
          <a:ext cx="856985" cy="59988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_____</a:t>
          </a:r>
        </a:p>
      </dsp:txBody>
      <dsp:txXfrm rot="-5400000">
        <a:off x="2" y="1077834"/>
        <a:ext cx="599889" cy="257096"/>
      </dsp:txXfrm>
    </dsp:sp>
    <dsp:sp modelId="{12D584C5-6086-465B-9E9E-190ED6F44EF8}">
      <dsp:nvSpPr>
        <dsp:cNvPr id="0" name=""/>
        <dsp:cNvSpPr/>
      </dsp:nvSpPr>
      <dsp:spPr>
        <a:xfrm rot="5400000">
          <a:off x="3032698" y="-1654919"/>
          <a:ext cx="557040" cy="5422658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Yuan graduated from Southwest Agriculture College, China.</a:t>
          </a:r>
        </a:p>
      </dsp:txBody>
      <dsp:txXfrm rot="-5400000">
        <a:off x="599889" y="805082"/>
        <a:ext cx="5395466" cy="502656"/>
      </dsp:txXfrm>
    </dsp:sp>
    <dsp:sp modelId="{81FF2CD2-BA0F-42CA-9704-277289A917BB}">
      <dsp:nvSpPr>
        <dsp:cNvPr id="0" name=""/>
        <dsp:cNvSpPr/>
      </dsp:nvSpPr>
      <dsp:spPr>
        <a:xfrm rot="5400000">
          <a:off x="-128547" y="1680065"/>
          <a:ext cx="856985" cy="59988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1960s</a:t>
          </a:r>
        </a:p>
      </dsp:txBody>
      <dsp:txXfrm rot="-5400000">
        <a:off x="2" y="1851462"/>
        <a:ext cx="599889" cy="257096"/>
      </dsp:txXfrm>
    </dsp:sp>
    <dsp:sp modelId="{58865DED-8438-4743-99A6-917D49931163}">
      <dsp:nvSpPr>
        <dsp:cNvPr id="0" name=""/>
        <dsp:cNvSpPr/>
      </dsp:nvSpPr>
      <dsp:spPr>
        <a:xfrm rot="5400000">
          <a:off x="3032552" y="-881144"/>
          <a:ext cx="557333" cy="5422658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Yuan envisioned a super rice that could end hunger.</a:t>
          </a:r>
        </a:p>
      </dsp:txBody>
      <dsp:txXfrm rot="-5400000">
        <a:off x="599890" y="1578725"/>
        <a:ext cx="5395451" cy="502919"/>
      </dsp:txXfrm>
    </dsp:sp>
    <dsp:sp modelId="{D912C82A-69B8-4C99-A6EF-5D3BC006F6BB}">
      <dsp:nvSpPr>
        <dsp:cNvPr id="0" name=""/>
        <dsp:cNvSpPr/>
      </dsp:nvSpPr>
      <dsp:spPr>
        <a:xfrm rot="5400000">
          <a:off x="-128547" y="2453694"/>
          <a:ext cx="856985" cy="59988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1964</a:t>
          </a:r>
        </a:p>
      </dsp:txBody>
      <dsp:txXfrm rot="-5400000">
        <a:off x="2" y="2625091"/>
        <a:ext cx="599889" cy="257096"/>
      </dsp:txXfrm>
    </dsp:sp>
    <dsp:sp modelId="{FC8DDCCA-16D5-4AE0-997B-3C492B2A8860}">
      <dsp:nvSpPr>
        <dsp:cNvPr id="0" name=""/>
        <dsp:cNvSpPr/>
      </dsp:nvSpPr>
      <dsp:spPr>
        <a:xfrm rot="5400000">
          <a:off x="3032698" y="-107662"/>
          <a:ext cx="557040" cy="5422658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Yuan initiated his ______________ on developing hybrid rice.</a:t>
          </a:r>
        </a:p>
      </dsp:txBody>
      <dsp:txXfrm rot="-5400000">
        <a:off x="599889" y="2352339"/>
        <a:ext cx="5395466" cy="502656"/>
      </dsp:txXfrm>
    </dsp:sp>
    <dsp:sp modelId="{510E4208-3E5B-4B08-B244-05B758B0FBAE}">
      <dsp:nvSpPr>
        <dsp:cNvPr id="0" name=""/>
        <dsp:cNvSpPr/>
      </dsp:nvSpPr>
      <dsp:spPr>
        <a:xfrm rot="5400000">
          <a:off x="-128547" y="3227323"/>
          <a:ext cx="856985" cy="59988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1976</a:t>
          </a:r>
        </a:p>
      </dsp:txBody>
      <dsp:txXfrm rot="-5400000">
        <a:off x="2" y="3398720"/>
        <a:ext cx="599889" cy="257096"/>
      </dsp:txXfrm>
    </dsp:sp>
    <dsp:sp modelId="{754D5607-AC28-4FB7-8D58-6638C832FF77}">
      <dsp:nvSpPr>
        <dsp:cNvPr id="0" name=""/>
        <dsp:cNvSpPr/>
      </dsp:nvSpPr>
      <dsp:spPr>
        <a:xfrm rot="5400000">
          <a:off x="3032698" y="665966"/>
          <a:ext cx="557040" cy="5422658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Yuan’s hybrid rice was put into ______________ production in China.</a:t>
          </a:r>
        </a:p>
      </dsp:txBody>
      <dsp:txXfrm rot="-5400000">
        <a:off x="599889" y="3125967"/>
        <a:ext cx="5395466" cy="502656"/>
      </dsp:txXfrm>
    </dsp:sp>
    <dsp:sp modelId="{00D2991A-0BAA-4FA1-A62F-B18710AB0EB2}">
      <dsp:nvSpPr>
        <dsp:cNvPr id="0" name=""/>
        <dsp:cNvSpPr/>
      </dsp:nvSpPr>
      <dsp:spPr>
        <a:xfrm rot="5400000">
          <a:off x="-128547" y="4000951"/>
          <a:ext cx="856985" cy="59988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1980</a:t>
          </a:r>
        </a:p>
      </dsp:txBody>
      <dsp:txXfrm rot="-5400000">
        <a:off x="2" y="4172348"/>
        <a:ext cx="599889" cy="257096"/>
      </dsp:txXfrm>
    </dsp:sp>
    <dsp:sp modelId="{668CEC7F-B675-49EF-B9C2-266A9B09D8B4}">
      <dsp:nvSpPr>
        <dsp:cNvPr id="0" name=""/>
        <dsp:cNvSpPr/>
      </dsp:nvSpPr>
      <dsp:spPr>
        <a:xfrm rot="5400000">
          <a:off x="3032698" y="1439595"/>
          <a:ext cx="557040" cy="5422658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Yuan started to train ______________ and researchers from other countries.</a:t>
          </a:r>
        </a:p>
      </dsp:txBody>
      <dsp:txXfrm rot="-5400000">
        <a:off x="599889" y="3899596"/>
        <a:ext cx="5395466" cy="502656"/>
      </dsp:txXfrm>
    </dsp:sp>
    <dsp:sp modelId="{327709EC-040E-4C38-83F2-57FBB67CE3C8}">
      <dsp:nvSpPr>
        <dsp:cNvPr id="0" name=""/>
        <dsp:cNvSpPr/>
      </dsp:nvSpPr>
      <dsp:spPr>
        <a:xfrm rot="5400000">
          <a:off x="-128547" y="4774580"/>
          <a:ext cx="856985" cy="59988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1981</a:t>
          </a:r>
        </a:p>
      </dsp:txBody>
      <dsp:txXfrm rot="-5400000">
        <a:off x="2" y="4945977"/>
        <a:ext cx="599889" cy="257096"/>
      </dsp:txXfrm>
    </dsp:sp>
    <dsp:sp modelId="{DFE098DC-2B72-49A3-96D8-83E8339036DC}">
      <dsp:nvSpPr>
        <dsp:cNvPr id="0" name=""/>
        <dsp:cNvSpPr/>
      </dsp:nvSpPr>
      <dsp:spPr>
        <a:xfrm rot="5400000">
          <a:off x="3032698" y="2213223"/>
          <a:ext cx="557040" cy="5422658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Yuan was awarded China’s ______________ Special-class National Invention Prize.</a:t>
          </a:r>
        </a:p>
      </dsp:txBody>
      <dsp:txXfrm rot="-5400000">
        <a:off x="599889" y="4673224"/>
        <a:ext cx="5395466" cy="5026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D1F91-1159-4352-BACE-50E38A891E66}">
      <dsp:nvSpPr>
        <dsp:cNvPr id="0" name=""/>
        <dsp:cNvSpPr/>
      </dsp:nvSpPr>
      <dsp:spPr>
        <a:xfrm>
          <a:off x="0" y="126686"/>
          <a:ext cx="1684454" cy="95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marL="971550" lvl="0" indent="-17145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</a:t>
          </a:r>
          <a:r>
            <a:rPr lang="en-US" sz="1800" kern="1200" dirty="0" err="1">
              <a:solidFill>
                <a:schemeClr val="tx1"/>
              </a:solidFill>
            </a:rPr>
            <a:t>tion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126686"/>
        <a:ext cx="1684454" cy="950400"/>
      </dsp:txXfrm>
    </dsp:sp>
    <dsp:sp modelId="{CA33A1C6-342F-4062-9CDA-B2E1143C79A7}">
      <dsp:nvSpPr>
        <dsp:cNvPr id="0" name=""/>
        <dsp:cNvSpPr/>
      </dsp:nvSpPr>
      <dsp:spPr>
        <a:xfrm>
          <a:off x="1684453" y="7886"/>
          <a:ext cx="336890" cy="1188000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rgbClr val="CCEC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B136E8-D6CA-4B21-9A2D-FB67F140129B}">
      <dsp:nvSpPr>
        <dsp:cNvPr id="0" name=""/>
        <dsp:cNvSpPr/>
      </dsp:nvSpPr>
      <dsp:spPr>
        <a:xfrm>
          <a:off x="2156101" y="7886"/>
          <a:ext cx="4581714" cy="1188000"/>
        </a:xfrm>
        <a:prstGeom prst="rect">
          <a:avLst/>
        </a:prstGeom>
        <a:solidFill>
          <a:srgbClr val="CCE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</a:rPr>
            <a:t>It is a rice crossbred … which could … survive in tougher </a:t>
          </a:r>
          <a:r>
            <a:rPr lang="en-US" sz="1800" b="1" kern="1200" dirty="0">
              <a:solidFill>
                <a:schemeClr val="tx1"/>
              </a:solidFill>
            </a:rPr>
            <a:t>condi</a:t>
          </a:r>
          <a:r>
            <a:rPr lang="en-US" sz="1800" b="1" u="sng" kern="1200" dirty="0">
              <a:solidFill>
                <a:schemeClr val="tx1"/>
              </a:solidFill>
            </a:rPr>
            <a:t>tions</a:t>
          </a:r>
          <a:r>
            <a:rPr lang="en-US" sz="1800" kern="1200" dirty="0">
              <a:solidFill>
                <a:schemeClr val="tx1"/>
              </a:solidFill>
            </a:rPr>
            <a:t>.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</a:rPr>
            <a:t>In 1976, his hybrid rice … was put into commercial </a:t>
          </a:r>
          <a:r>
            <a:rPr lang="en-US" sz="1800" b="1" kern="1200" dirty="0">
              <a:solidFill>
                <a:schemeClr val="tx1"/>
              </a:solidFill>
            </a:rPr>
            <a:t>produc</a:t>
          </a:r>
          <a:r>
            <a:rPr lang="en-US" sz="1800" b="1" u="sng" kern="1200" dirty="0">
              <a:solidFill>
                <a:schemeClr val="tx1"/>
              </a:solidFill>
            </a:rPr>
            <a:t>tion</a:t>
          </a:r>
          <a:r>
            <a:rPr lang="en-US" sz="1800" kern="1200" dirty="0">
              <a:solidFill>
                <a:schemeClr val="tx1"/>
              </a:solidFill>
            </a:rPr>
            <a:t> in China.</a:t>
          </a:r>
        </a:p>
      </dsp:txBody>
      <dsp:txXfrm>
        <a:off x="2156101" y="7886"/>
        <a:ext cx="4581714" cy="1188000"/>
      </dsp:txXfrm>
    </dsp:sp>
    <dsp:sp modelId="{22494DA7-970F-4ABC-91C8-24FAA0367F2E}">
      <dsp:nvSpPr>
        <dsp:cNvPr id="0" name=""/>
        <dsp:cNvSpPr/>
      </dsp:nvSpPr>
      <dsp:spPr>
        <a:xfrm>
          <a:off x="0" y="1487486"/>
          <a:ext cx="1684454" cy="95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marL="1143000" lvl="0" indent="-11430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1028700" algn="l"/>
            </a:tabLst>
          </a:pPr>
          <a:r>
            <a:rPr lang="en-US" sz="1800" kern="1200" dirty="0">
              <a:solidFill>
                <a:schemeClr val="tx1"/>
              </a:solidFill>
            </a:rPr>
            <a:t>-or</a:t>
          </a:r>
        </a:p>
      </dsp:txBody>
      <dsp:txXfrm>
        <a:off x="0" y="1487486"/>
        <a:ext cx="1684454" cy="950400"/>
      </dsp:txXfrm>
    </dsp:sp>
    <dsp:sp modelId="{AD25C203-F529-41D4-A4D5-703151586910}">
      <dsp:nvSpPr>
        <dsp:cNvPr id="0" name=""/>
        <dsp:cNvSpPr/>
      </dsp:nvSpPr>
      <dsp:spPr>
        <a:xfrm>
          <a:off x="1684453" y="1368686"/>
          <a:ext cx="336890" cy="1188000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rgbClr val="FFCC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37344E-E647-4412-B2D2-340A8620C635}">
      <dsp:nvSpPr>
        <dsp:cNvPr id="0" name=""/>
        <dsp:cNvSpPr/>
      </dsp:nvSpPr>
      <dsp:spPr>
        <a:xfrm>
          <a:off x="2156101" y="1368686"/>
          <a:ext cx="4581714" cy="1188000"/>
        </a:xfrm>
        <a:prstGeom prst="rect">
          <a:avLst/>
        </a:prstGeom>
        <a:solidFill>
          <a:srgbClr val="FF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b="1" kern="1200" dirty="0">
              <a:solidFill>
                <a:schemeClr val="tx1"/>
              </a:solidFill>
            </a:rPr>
            <a:t>Profess</a:t>
          </a:r>
          <a:r>
            <a:rPr lang="en-US" sz="1800" b="1" u="sng" kern="1200" dirty="0">
              <a:solidFill>
                <a:schemeClr val="tx1"/>
              </a:solidFill>
            </a:rPr>
            <a:t>or</a:t>
          </a:r>
          <a:r>
            <a:rPr lang="en-US" sz="1800" kern="1200" dirty="0">
              <a:solidFill>
                <a:schemeClr val="tx1"/>
              </a:solidFill>
            </a:rPr>
            <a:t> Yuan Long-ping … is </a:t>
          </a:r>
          <a:r>
            <a:rPr lang="en-US" sz="1800" kern="1200" dirty="0" err="1">
              <a:solidFill>
                <a:schemeClr val="tx1"/>
              </a:solidFill>
            </a:rPr>
            <a:t>recognised</a:t>
          </a:r>
          <a:r>
            <a:rPr lang="en-US" sz="1800" kern="1200" dirty="0">
              <a:solidFill>
                <a:schemeClr val="tx1"/>
              </a:solidFill>
            </a:rPr>
            <a:t> worldwide …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</a:rPr>
            <a:t>… Yuan is the hybrid rice research and development </a:t>
          </a:r>
          <a:r>
            <a:rPr lang="en-US" sz="1800" b="1" kern="1200" dirty="0">
              <a:solidFill>
                <a:schemeClr val="tx1"/>
              </a:solidFill>
            </a:rPr>
            <a:t>creat</a:t>
          </a:r>
          <a:r>
            <a:rPr lang="en-US" sz="1800" b="1" u="sng" kern="1200" dirty="0">
              <a:solidFill>
                <a:schemeClr val="tx1"/>
              </a:solidFill>
            </a:rPr>
            <a:t>or</a:t>
          </a:r>
          <a:r>
            <a:rPr lang="en-US" sz="1800" kern="1200" dirty="0">
              <a:solidFill>
                <a:schemeClr val="tx1"/>
              </a:solidFill>
            </a:rPr>
            <a:t> in China …</a:t>
          </a:r>
        </a:p>
      </dsp:txBody>
      <dsp:txXfrm>
        <a:off x="2156101" y="1368686"/>
        <a:ext cx="4581714" cy="1188000"/>
      </dsp:txXfrm>
    </dsp:sp>
    <dsp:sp modelId="{BB9DAEDF-8E23-426D-AF9F-F68779DF1A0C}">
      <dsp:nvSpPr>
        <dsp:cNvPr id="0" name=""/>
        <dsp:cNvSpPr/>
      </dsp:nvSpPr>
      <dsp:spPr>
        <a:xfrm>
          <a:off x="0" y="2952236"/>
          <a:ext cx="1684454" cy="95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</a:t>
          </a:r>
          <a:r>
            <a:rPr lang="en-US" sz="1800" kern="1200" dirty="0" err="1">
              <a:solidFill>
                <a:schemeClr val="tx1"/>
              </a:solidFill>
            </a:rPr>
            <a:t>ment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2952236"/>
        <a:ext cx="1684454" cy="950400"/>
      </dsp:txXfrm>
    </dsp:sp>
    <dsp:sp modelId="{E982924C-1DE4-4379-98D6-AE855A6A668F}">
      <dsp:nvSpPr>
        <dsp:cNvPr id="0" name=""/>
        <dsp:cNvSpPr/>
      </dsp:nvSpPr>
      <dsp:spPr>
        <a:xfrm>
          <a:off x="1684453" y="2729486"/>
          <a:ext cx="336890" cy="1395900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B25479-E70E-46D9-946A-4430741B1899}">
      <dsp:nvSpPr>
        <dsp:cNvPr id="0" name=""/>
        <dsp:cNvSpPr/>
      </dsp:nvSpPr>
      <dsp:spPr>
        <a:xfrm>
          <a:off x="2156101" y="2729486"/>
          <a:ext cx="4581714" cy="13959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</a:rPr>
            <a:t>Yuan Long-ping is awarded the inaugural Lui Che Woo Prize 2016 … for his scientific </a:t>
          </a:r>
          <a:r>
            <a:rPr lang="en-US" sz="1800" b="1" kern="1200" dirty="0">
              <a:solidFill>
                <a:schemeClr val="tx1"/>
              </a:solidFill>
            </a:rPr>
            <a:t>achieve</a:t>
          </a:r>
          <a:r>
            <a:rPr lang="en-US" sz="1800" b="1" u="sng" kern="1200" dirty="0">
              <a:solidFill>
                <a:schemeClr val="tx1"/>
              </a:solidFill>
            </a:rPr>
            <a:t>ment</a:t>
          </a:r>
          <a:r>
            <a:rPr lang="en-US" sz="1800" kern="1200" dirty="0">
              <a:solidFill>
                <a:schemeClr val="tx1"/>
              </a:solidFill>
            </a:rPr>
            <a:t> in developing … which has contributed significantly to the </a:t>
          </a:r>
          <a:r>
            <a:rPr lang="en-US" sz="1800" b="1" kern="1200" dirty="0">
              <a:solidFill>
                <a:schemeClr val="tx1"/>
              </a:solidFill>
            </a:rPr>
            <a:t>enhance</a:t>
          </a:r>
          <a:r>
            <a:rPr lang="en-US" sz="1800" b="1" u="sng" kern="1200" dirty="0">
              <a:solidFill>
                <a:schemeClr val="tx1"/>
              </a:solidFill>
            </a:rPr>
            <a:t>ment</a:t>
          </a:r>
          <a:r>
            <a:rPr lang="en-US" sz="1800" kern="1200" dirty="0">
              <a:solidFill>
                <a:schemeClr val="tx1"/>
              </a:solidFill>
            </a:rPr>
            <a:t> of the security of world food supply.</a:t>
          </a:r>
        </a:p>
      </dsp:txBody>
      <dsp:txXfrm>
        <a:off x="2156101" y="2729486"/>
        <a:ext cx="4581714" cy="13959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D1F91-1159-4352-BACE-50E38A891E66}">
      <dsp:nvSpPr>
        <dsp:cNvPr id="0" name=""/>
        <dsp:cNvSpPr/>
      </dsp:nvSpPr>
      <dsp:spPr>
        <a:xfrm>
          <a:off x="1454" y="246530"/>
          <a:ext cx="1809013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-al</a:t>
          </a:r>
        </a:p>
      </dsp:txBody>
      <dsp:txXfrm>
        <a:off x="1454" y="246530"/>
        <a:ext cx="1809013" cy="1287000"/>
      </dsp:txXfrm>
    </dsp:sp>
    <dsp:sp modelId="{CA33A1C6-342F-4062-9CDA-B2E1143C79A7}">
      <dsp:nvSpPr>
        <dsp:cNvPr id="0" name=""/>
        <dsp:cNvSpPr/>
      </dsp:nvSpPr>
      <dsp:spPr>
        <a:xfrm>
          <a:off x="2020126" y="43375"/>
          <a:ext cx="287597" cy="1689187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rgbClr val="CCEC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B136E8-D6CA-4B21-9A2D-FB67F140129B}">
      <dsp:nvSpPr>
        <dsp:cNvPr id="0" name=""/>
        <dsp:cNvSpPr/>
      </dsp:nvSpPr>
      <dsp:spPr>
        <a:xfrm>
          <a:off x="2387046" y="97750"/>
          <a:ext cx="4803088" cy="1689187"/>
        </a:xfrm>
        <a:prstGeom prst="rect">
          <a:avLst/>
        </a:prstGeom>
        <a:solidFill>
          <a:srgbClr val="CCE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</a:rPr>
            <a:t>In 1976, his hybrid rice, with 20% higher yield than </a:t>
          </a:r>
          <a:r>
            <a:rPr lang="en-US" sz="1800" b="1" kern="1200" dirty="0">
              <a:solidFill>
                <a:schemeClr val="tx1"/>
              </a:solidFill>
            </a:rPr>
            <a:t>traditio</a:t>
          </a:r>
          <a:r>
            <a:rPr lang="en-US" sz="1800" b="1" u="none" kern="1200" dirty="0">
              <a:solidFill>
                <a:schemeClr val="tx1"/>
              </a:solidFill>
            </a:rPr>
            <a:t>n</a:t>
          </a:r>
          <a:r>
            <a:rPr lang="en-US" sz="1800" b="1" u="sng" kern="1200" dirty="0">
              <a:solidFill>
                <a:schemeClr val="tx1"/>
              </a:solidFill>
            </a:rPr>
            <a:t>al</a:t>
          </a:r>
          <a:r>
            <a:rPr lang="en-US" sz="1800" kern="1200" dirty="0">
              <a:solidFill>
                <a:schemeClr val="tx1"/>
              </a:solidFill>
            </a:rPr>
            <a:t> rice species, was put into commercial production in China. 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Yuan has made outstanding achievements and received 19 local and </a:t>
          </a:r>
          <a:r>
            <a:rPr lang="en-US" sz="1800" b="1" kern="1200" dirty="0">
              <a:solidFill>
                <a:schemeClr val="tx1"/>
              </a:solidFill>
            </a:rPr>
            <a:t>internatio</a:t>
          </a:r>
          <a:r>
            <a:rPr lang="en-US" sz="1800" b="1" u="none" kern="1200" dirty="0">
              <a:solidFill>
                <a:schemeClr val="tx1"/>
              </a:solidFill>
            </a:rPr>
            <a:t>n</a:t>
          </a:r>
          <a:r>
            <a:rPr lang="en-US" sz="1800" b="1" u="sng" kern="1200" dirty="0">
              <a:solidFill>
                <a:schemeClr val="tx1"/>
              </a:solidFill>
            </a:rPr>
            <a:t>al</a:t>
          </a:r>
          <a:r>
            <a:rPr lang="en-US" sz="1800" kern="1200" dirty="0">
              <a:solidFill>
                <a:schemeClr val="tx1"/>
              </a:solidFill>
            </a:rPr>
            <a:t> awards and </a:t>
          </a:r>
          <a:r>
            <a:rPr lang="en-US" sz="1800" kern="1200" dirty="0" err="1">
              <a:solidFill>
                <a:schemeClr val="tx1"/>
              </a:solidFill>
            </a:rPr>
            <a:t>honours</a:t>
          </a:r>
          <a:r>
            <a:rPr lang="en-US" sz="1800" kern="1200" dirty="0">
              <a:solidFill>
                <a:schemeClr val="tx1"/>
              </a:solidFill>
            </a:rPr>
            <a:t> …</a:t>
          </a:r>
        </a:p>
      </dsp:txBody>
      <dsp:txXfrm>
        <a:off x="2387046" y="97750"/>
        <a:ext cx="4803088" cy="1689187"/>
      </dsp:txXfrm>
    </dsp:sp>
    <dsp:sp modelId="{22494DA7-970F-4ABC-91C8-24FAA0367F2E}">
      <dsp:nvSpPr>
        <dsp:cNvPr id="0" name=""/>
        <dsp:cNvSpPr/>
      </dsp:nvSpPr>
      <dsp:spPr>
        <a:xfrm>
          <a:off x="1454" y="2169717"/>
          <a:ext cx="1875122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marL="1143000" lvl="0" indent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1143000" algn="l"/>
            </a:tabLst>
          </a:pPr>
          <a:r>
            <a:rPr lang="en-US" sz="1800" kern="1200" dirty="0">
              <a:solidFill>
                <a:schemeClr val="tx1"/>
              </a:solidFill>
            </a:rPr>
            <a:t>-able  </a:t>
          </a:r>
          <a:br>
            <a:rPr lang="en-US" sz="1800" kern="1200" dirty="0">
              <a:solidFill>
                <a:schemeClr val="tx1"/>
              </a:solidFill>
            </a:rPr>
          </a:br>
          <a:r>
            <a:rPr lang="en-US" sz="1800" kern="1200" dirty="0">
              <a:solidFill>
                <a:schemeClr val="tx1"/>
              </a:solidFill>
            </a:rPr>
            <a:t>-</a:t>
          </a:r>
          <a:r>
            <a:rPr lang="en-US" sz="1800" kern="1200" dirty="0" err="1">
              <a:solidFill>
                <a:schemeClr val="tx1"/>
              </a:solidFill>
            </a:rPr>
            <a:t>ible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1454" y="2169717"/>
        <a:ext cx="1875122" cy="1287000"/>
      </dsp:txXfrm>
    </dsp:sp>
    <dsp:sp modelId="{AD25C203-F529-41D4-A4D5-703151586910}">
      <dsp:nvSpPr>
        <dsp:cNvPr id="0" name=""/>
        <dsp:cNvSpPr/>
      </dsp:nvSpPr>
      <dsp:spPr>
        <a:xfrm>
          <a:off x="1939090" y="1975397"/>
          <a:ext cx="359704" cy="1689187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rgbClr val="FFCC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37344E-E647-4412-B2D2-340A8620C635}">
      <dsp:nvSpPr>
        <dsp:cNvPr id="0" name=""/>
        <dsp:cNvSpPr/>
      </dsp:nvSpPr>
      <dsp:spPr>
        <a:xfrm>
          <a:off x="2380165" y="1966309"/>
          <a:ext cx="4883423" cy="1689187"/>
        </a:xfrm>
        <a:prstGeom prst="rect">
          <a:avLst/>
        </a:prstGeom>
        <a:solidFill>
          <a:srgbClr val="FF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</a:rPr>
            <a:t>It was a move that could feed a fifth of the world’s population, utilizing only 9% of the </a:t>
          </a:r>
          <a:r>
            <a:rPr lang="en-US" sz="1800" b="1" kern="1200" dirty="0">
              <a:solidFill>
                <a:schemeClr val="tx1"/>
              </a:solidFill>
            </a:rPr>
            <a:t>ar</a:t>
          </a:r>
          <a:r>
            <a:rPr lang="en-US" sz="1800" b="1" u="sng" kern="1200" dirty="0">
              <a:solidFill>
                <a:schemeClr val="tx1"/>
              </a:solidFill>
            </a:rPr>
            <a:t>able</a:t>
          </a:r>
          <a:r>
            <a:rPr lang="en-US" sz="1800" kern="1200" dirty="0">
              <a:solidFill>
                <a:schemeClr val="tx1"/>
              </a:solidFill>
            </a:rPr>
            <a:t> land.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Professor Yuan … finally succeeded in creating unique genetic tools that made hybrid rice </a:t>
          </a:r>
          <a:r>
            <a:rPr lang="en-US" sz="1800" b="1" kern="1200" dirty="0">
              <a:solidFill>
                <a:schemeClr val="tx1"/>
              </a:solidFill>
            </a:rPr>
            <a:t>feas</a:t>
          </a:r>
          <a:r>
            <a:rPr lang="en-US" sz="1800" b="1" u="sng" kern="1200" dirty="0">
              <a:solidFill>
                <a:schemeClr val="tx1"/>
              </a:solidFill>
            </a:rPr>
            <a:t>ible</a:t>
          </a:r>
          <a:r>
            <a:rPr lang="en-US" sz="1800" kern="1200" dirty="0">
              <a:solidFill>
                <a:schemeClr val="tx1"/>
              </a:solidFill>
            </a:rPr>
            <a:t> after nine years.</a:t>
          </a:r>
        </a:p>
      </dsp:txBody>
      <dsp:txXfrm>
        <a:off x="2380165" y="1966309"/>
        <a:ext cx="4883423" cy="16891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D1F91-1159-4352-BACE-50E38A891E66}">
      <dsp:nvSpPr>
        <dsp:cNvPr id="0" name=""/>
        <dsp:cNvSpPr/>
      </dsp:nvSpPr>
      <dsp:spPr>
        <a:xfrm>
          <a:off x="0" y="1454515"/>
          <a:ext cx="1816260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marL="12573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</a:t>
          </a:r>
          <a:r>
            <a:rPr lang="en-US" sz="1800" kern="1200" dirty="0" err="1">
              <a:solidFill>
                <a:schemeClr val="tx1"/>
              </a:solidFill>
            </a:rPr>
            <a:t>ly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1454515"/>
        <a:ext cx="1816260" cy="1287000"/>
      </dsp:txXfrm>
    </dsp:sp>
    <dsp:sp modelId="{CA33A1C6-342F-4062-9CDA-B2E1143C79A7}">
      <dsp:nvSpPr>
        <dsp:cNvPr id="0" name=""/>
        <dsp:cNvSpPr/>
      </dsp:nvSpPr>
      <dsp:spPr>
        <a:xfrm>
          <a:off x="1816260" y="1112655"/>
          <a:ext cx="363252" cy="1970718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rgbClr val="CCEC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B136E8-D6CA-4B21-9A2D-FB67F140129B}">
      <dsp:nvSpPr>
        <dsp:cNvPr id="0" name=""/>
        <dsp:cNvSpPr/>
      </dsp:nvSpPr>
      <dsp:spPr>
        <a:xfrm>
          <a:off x="2324813" y="1112655"/>
          <a:ext cx="4940229" cy="1970718"/>
        </a:xfrm>
        <a:prstGeom prst="rect">
          <a:avLst/>
        </a:prstGeom>
        <a:solidFill>
          <a:srgbClr val="CCE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</a:rPr>
            <a:t>It is a rice crossbred from two </a:t>
          </a:r>
          <a:r>
            <a:rPr lang="en-US" sz="1800" b="1" kern="1200" dirty="0">
              <a:solidFill>
                <a:schemeClr val="tx1"/>
              </a:solidFill>
            </a:rPr>
            <a:t>genetical</a:t>
          </a:r>
          <a:r>
            <a:rPr lang="en-US" sz="1800" b="1" u="sng" kern="1200" dirty="0">
              <a:solidFill>
                <a:schemeClr val="tx1"/>
              </a:solidFill>
            </a:rPr>
            <a:t>ly</a:t>
          </a:r>
          <a:r>
            <a:rPr lang="en-US" sz="1800" kern="1200" dirty="0">
              <a:solidFill>
                <a:schemeClr val="tx1"/>
              </a:solidFill>
            </a:rPr>
            <a:t> distinct </a:t>
          </a:r>
          <a:r>
            <a:rPr lang="en-U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parents …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He not only has been </a:t>
          </a:r>
          <a:r>
            <a:rPr lang="en-US" sz="1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endless</a:t>
          </a:r>
          <a:r>
            <a:rPr lang="en-US" sz="1800" b="1" u="sng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ly</a:t>
          </a:r>
          <a:r>
            <a:rPr lang="en-U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researching the new technology on how to use rice heterosis and enhance rice yield, but also has </a:t>
          </a:r>
          <a:r>
            <a:rPr lang="en-US" sz="1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unreserved</a:t>
          </a:r>
          <a:r>
            <a:rPr lang="en-US" sz="1800" b="1" u="sng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ly</a:t>
          </a:r>
          <a:r>
            <a:rPr lang="en-U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imparted hybrid rice technology to the world to help overcome food shortages and hunger.</a:t>
          </a:r>
        </a:p>
      </dsp:txBody>
      <dsp:txXfrm>
        <a:off x="2324813" y="1112655"/>
        <a:ext cx="4940229" cy="1970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F57C2-42CC-4143-9A52-6AC8C8A2301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3B93D-869F-4D41-9660-F607C6737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71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30863" y="633413"/>
            <a:ext cx="3028950" cy="1703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D5213-A4CD-49A0-82CD-C20B740613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76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B7190-0A4C-4F03-832A-79049EEF9624}" type="datetime1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9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7DB4-072A-4AE3-B5AE-E1CBDE504C63}" type="datetime1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9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342D-29E6-4318-897F-0B80E957D125}" type="datetime1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00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E6F8-65B4-4A1B-B55D-C578A8ECA36D}" type="datetime1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02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DEB5-4AC1-4C02-8A8C-C85C5C7A79E0}" type="datetime1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8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E040-7665-4069-BA6D-5D88CF273C81}" type="datetime1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1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218FD-8F0F-429C-AD6F-7E74BCDB9509}" type="datetime1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53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58A8-953F-4CF2-ADF1-9DE61FBA553B}" type="datetime1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52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0ABE-C758-4F5E-9BE7-E5D79DB67106}" type="datetime1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39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A2D3-A538-4115-938D-6E3953D08275}" type="datetime1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15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3CB4A-B857-4E73-A18E-B9B0FB914EC8}" type="datetime1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0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7514-C024-4C89-BDB8-FE15C0D2B143}" type="datetime1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8345E-4E1F-46C7-9F87-24FCA860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5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youtu.be/tq22whjfZ4w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youtu.be/tq22whjfZ4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youtu.be/tq22whjfZ4w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youtu.be/tq22whjfZ4w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luiprize.org/652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hyperlink" Target="http://www.luiprize.org/652/" TargetMode="External"/><Relationship Id="rId4" Type="http://schemas.openxmlformats.org/officeDocument/2006/relationships/diagramLayout" Target="../diagrams/layout3.xml"/><Relationship Id="rId9" Type="http://schemas.openxmlformats.org/officeDocument/2006/relationships/hyperlink" Target="https://youtu.be/tq22whjfZ4w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uiprize.org/652/" TargetMode="External"/><Relationship Id="rId4" Type="http://schemas.openxmlformats.org/officeDocument/2006/relationships/hyperlink" Target="https://youtu.be/tq22whjfZ4w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uiprize.org/652/" TargetMode="External"/><Relationship Id="rId4" Type="http://schemas.openxmlformats.org/officeDocument/2006/relationships/hyperlink" Target="https://youtu.be/tq22whjfZ4w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uiprize.org/652/" TargetMode="External"/><Relationship Id="rId4" Type="http://schemas.openxmlformats.org/officeDocument/2006/relationships/hyperlink" Target="https://youtu.be/tq22whjfZ4w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hyperlink" Target="http://www.luiprize.org/652/" TargetMode="External"/><Relationship Id="rId4" Type="http://schemas.openxmlformats.org/officeDocument/2006/relationships/diagramQuickStyle" Target="../diagrams/quickStyle4.xml"/><Relationship Id="rId9" Type="http://schemas.openxmlformats.org/officeDocument/2006/relationships/hyperlink" Target="https://youtu.be/tq22whjfZ4w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21.png"/><Relationship Id="rId7" Type="http://schemas.openxmlformats.org/officeDocument/2006/relationships/diagramLayout" Target="../diagrams/layout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hyperlink" Target="http://www.luiprize.org/652/" TargetMode="External"/><Relationship Id="rId10" Type="http://schemas.microsoft.com/office/2007/relationships/diagramDrawing" Target="../diagrams/drawing5.xml"/><Relationship Id="rId4" Type="http://schemas.openxmlformats.org/officeDocument/2006/relationships/hyperlink" Target="https://youtu.be/tq22whjfZ4w" TargetMode="External"/><Relationship Id="rId9" Type="http://schemas.openxmlformats.org/officeDocument/2006/relationships/diagramColors" Target="../diagrams/colors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21.png"/><Relationship Id="rId7" Type="http://schemas.openxmlformats.org/officeDocument/2006/relationships/diagramLayout" Target="../diagrams/layout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hyperlink" Target="http://www.luiprize.org/652/" TargetMode="External"/><Relationship Id="rId10" Type="http://schemas.microsoft.com/office/2007/relationships/diagramDrawing" Target="../diagrams/drawing6.xml"/><Relationship Id="rId4" Type="http://schemas.openxmlformats.org/officeDocument/2006/relationships/hyperlink" Target="https://youtu.be/tq22whjfZ4w" TargetMode="External"/><Relationship Id="rId9" Type="http://schemas.openxmlformats.org/officeDocument/2006/relationships/diagramColors" Target="../diagrams/colors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bWDFATiiIr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eedinghk.org/schools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hyperlink" Target="https://youtu.be/tq22whjfZ4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un.org/sustainabledevelopment/wp-content/uploads/2023/08/2309739_E_SDG_2023_infographics-2-2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o.org/3/c0063/C0063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tq22whjfZ4w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youtu.be/tq22whjfZ4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EBB1EF-E80F-46A1-87D4-8181F47D66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1"/>
          <a:stretch/>
        </p:blipFill>
        <p:spPr>
          <a:xfrm>
            <a:off x="0" y="1685580"/>
            <a:ext cx="12192000" cy="51724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1</a:t>
            </a:fld>
            <a:endParaRPr lang="en-US"/>
          </a:p>
        </p:txBody>
      </p:sp>
      <p:sp>
        <p:nvSpPr>
          <p:cNvPr id="24" name="文字方塊 1"/>
          <p:cNvSpPr txBox="1"/>
          <p:nvPr/>
        </p:nvSpPr>
        <p:spPr>
          <a:xfrm>
            <a:off x="0" y="638578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altLang="zh-HK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 Resource Materials on </a:t>
            </a:r>
          </a:p>
          <a:p>
            <a:pPr algn="ctr" defTabSz="457189">
              <a:defRPr/>
            </a:pPr>
            <a:r>
              <a:rPr lang="en-US" altLang="zh-HK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Security Education at the Secondary Level</a:t>
            </a:r>
            <a:endParaRPr lang="en-GB" altLang="zh-HK" sz="2800" b="1" dirty="0"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6" name="文字方塊 1"/>
          <p:cNvSpPr txBox="1"/>
          <p:nvPr/>
        </p:nvSpPr>
        <p:spPr>
          <a:xfrm>
            <a:off x="0" y="297480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GB" altLang="zh-HK" sz="28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An Example of Learning and Teaching Activities</a:t>
            </a:r>
          </a:p>
          <a:p>
            <a:pPr algn="ctr" defTabSz="457189">
              <a:defRPr/>
            </a:pPr>
            <a:endParaRPr lang="zh-HK" altLang="en-US" sz="2800" dirty="0"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30" name="文字方塊 1"/>
          <p:cNvSpPr txBox="1"/>
          <p:nvPr/>
        </p:nvSpPr>
        <p:spPr>
          <a:xfrm>
            <a:off x="3129184" y="3405133"/>
            <a:ext cx="5610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 Security</a:t>
            </a:r>
            <a:endParaRPr lang="zh-HK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189">
              <a:defRPr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Father of Hybrid Rice</a:t>
            </a:r>
            <a:endParaRPr lang="zh-HK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272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29322" y="1834335"/>
            <a:ext cx="3712767" cy="3215088"/>
            <a:chOff x="429322" y="1834335"/>
            <a:chExt cx="3712767" cy="3215088"/>
          </a:xfrm>
        </p:grpSpPr>
        <p:pic>
          <p:nvPicPr>
            <p:cNvPr id="1028" name="Picture 4" descr="16,636 Video Clipart Stock Photos, Pictures &amp;amp; Royalty-Free Images - i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8" t="24428" r="19880" b="23865"/>
            <a:stretch/>
          </p:blipFill>
          <p:spPr bwMode="auto">
            <a:xfrm>
              <a:off x="429322" y="1834335"/>
              <a:ext cx="3712767" cy="3215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981502" y="2366039"/>
              <a:ext cx="26677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</a:rPr>
                <a:t>Video Time: 00:28 – 01:03</a:t>
              </a: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DDC3241-B66B-4177-9E43-4539998332FC}"/>
              </a:ext>
            </a:extLst>
          </p:cNvPr>
          <p:cNvSpPr txBox="1">
            <a:spLocks/>
          </p:cNvSpPr>
          <p:nvPr/>
        </p:nvSpPr>
        <p:spPr>
          <a:xfrm>
            <a:off x="4767251" y="3167559"/>
            <a:ext cx="6496744" cy="1272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/>
              <a:t>Many people in our country suffered from _________ in the early 1960s because there was not enough food.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DCEFD4-4832-473A-9958-962CA13A655E}"/>
              </a:ext>
            </a:extLst>
          </p:cNvPr>
          <p:cNvSpPr/>
          <p:nvPr/>
        </p:nvSpPr>
        <p:spPr>
          <a:xfrm>
            <a:off x="4774108" y="2000323"/>
            <a:ext cx="6402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cs typeface="Arial" panose="020B0604020202020204" pitchFamily="34" charset="0"/>
              </a:rPr>
              <a:t>Fill in the following blank with </a:t>
            </a:r>
            <a:r>
              <a:rPr lang="en-US" sz="2800" b="1" dirty="0">
                <a:cs typeface="Arial" panose="020B0604020202020204" pitchFamily="34" charset="0"/>
              </a:rPr>
              <a:t>ONE</a:t>
            </a:r>
            <a:r>
              <a:rPr lang="en-US" sz="2800" dirty="0">
                <a:cs typeface="Arial" panose="020B0604020202020204" pitchFamily="34" charset="0"/>
              </a:rPr>
              <a:t> word taken from the video.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BC6CB6-6FF3-4604-8E4C-714F95D4E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85" y="2661309"/>
            <a:ext cx="3291840" cy="1818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B494D-7CF7-4341-8AD9-3675AAFBD03F}"/>
              </a:ext>
            </a:extLst>
          </p:cNvPr>
          <p:cNvSpPr txBox="1"/>
          <p:nvPr/>
        </p:nvSpPr>
        <p:spPr>
          <a:xfrm>
            <a:off x="4850308" y="350088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famine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156C2F-8DDE-49AC-9F0A-07C95EEBDB0C}"/>
              </a:ext>
            </a:extLst>
          </p:cNvPr>
          <p:cNvSpPr/>
          <p:nvPr/>
        </p:nvSpPr>
        <p:spPr>
          <a:xfrm>
            <a:off x="442231" y="6183787"/>
            <a:ext cx="6469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Source: The Father of Hybrid Rice. </a:t>
            </a:r>
            <a:r>
              <a:rPr lang="en-US" sz="1400" i="1" dirty="0"/>
              <a:t>LUI Che Woo Prize</a:t>
            </a:r>
            <a:r>
              <a:rPr lang="en-US" sz="1400" dirty="0"/>
              <a:t>: </a:t>
            </a:r>
            <a:r>
              <a:rPr lang="en-US" altLang="zh-TW" sz="1400" dirty="0">
                <a:hlinkClick r:id="rId4"/>
              </a:rPr>
              <a:t>https://youtu.be/tq22whjfZ4w</a:t>
            </a:r>
            <a:endParaRPr lang="en-US" altLang="zh-TW" sz="14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26293D2-3833-4AEC-A815-0E1A7D2999CE}"/>
              </a:ext>
            </a:extLst>
          </p:cNvPr>
          <p:cNvSpPr/>
          <p:nvPr/>
        </p:nvSpPr>
        <p:spPr>
          <a:xfrm>
            <a:off x="4483805" y="1834335"/>
            <a:ext cx="7068410" cy="2840536"/>
          </a:xfrm>
          <a:prstGeom prst="roundRect">
            <a:avLst/>
          </a:prstGeom>
          <a:noFill/>
          <a:ln w="7620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9F8382-0B29-4FCF-99F1-A47B21C7946A}"/>
              </a:ext>
            </a:extLst>
          </p:cNvPr>
          <p:cNvSpPr/>
          <p:nvPr/>
        </p:nvSpPr>
        <p:spPr>
          <a:xfrm>
            <a:off x="157662" y="624871"/>
            <a:ext cx="43153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Video on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“The Father of Hybrid Rice”</a:t>
            </a:r>
          </a:p>
        </p:txBody>
      </p:sp>
      <p:pic>
        <p:nvPicPr>
          <p:cNvPr id="14" name="Picture 8" descr="golden wheat spike">
            <a:extLst>
              <a:ext uri="{FF2B5EF4-FFF2-40B4-BE49-F238E27FC236}">
                <a16:creationId xmlns:a16="http://schemas.microsoft.com/office/drawing/2014/main" id="{B865FCCA-D9AA-449D-AE13-4F089EC59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3179">
            <a:off x="9791165" y="4009802"/>
            <a:ext cx="2326534" cy="317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50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29322" y="1834335"/>
            <a:ext cx="3712767" cy="3215088"/>
            <a:chOff x="429322" y="1834335"/>
            <a:chExt cx="3712767" cy="3215088"/>
          </a:xfrm>
        </p:grpSpPr>
        <p:pic>
          <p:nvPicPr>
            <p:cNvPr id="1028" name="Picture 4" descr="16,636 Video Clipart Stock Photos, Pictures &amp;amp; Royalty-Free Images - i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8" t="24428" r="19880" b="23865"/>
            <a:stretch/>
          </p:blipFill>
          <p:spPr bwMode="auto">
            <a:xfrm>
              <a:off x="429322" y="1834335"/>
              <a:ext cx="3712767" cy="3215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981502" y="2366039"/>
              <a:ext cx="26677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</a:rPr>
                <a:t>Video Time: 00:28 – 01:03</a:t>
              </a: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DDC3241-B66B-4177-9E43-4539998332FC}"/>
              </a:ext>
            </a:extLst>
          </p:cNvPr>
          <p:cNvSpPr txBox="1">
            <a:spLocks/>
          </p:cNvSpPr>
          <p:nvPr/>
        </p:nvSpPr>
        <p:spPr>
          <a:xfrm>
            <a:off x="4888408" y="3263137"/>
            <a:ext cx="5759780" cy="894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</a:rPr>
              <a:t>It is a rice crossbred from two genetically distinct parents.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DCEFD4-4832-473A-9958-962CA13A655E}"/>
              </a:ext>
            </a:extLst>
          </p:cNvPr>
          <p:cNvSpPr/>
          <p:nvPr/>
        </p:nvSpPr>
        <p:spPr>
          <a:xfrm>
            <a:off x="4888408" y="2423233"/>
            <a:ext cx="5952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What is hybrid rice?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BC6CB6-6FF3-4604-8E4C-714F95D4E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85" y="2661309"/>
            <a:ext cx="3291840" cy="18187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183E7A-DB2B-4D8D-9B8A-69C11097A86F}"/>
              </a:ext>
            </a:extLst>
          </p:cNvPr>
          <p:cNvSpPr/>
          <p:nvPr/>
        </p:nvSpPr>
        <p:spPr>
          <a:xfrm>
            <a:off x="157662" y="624871"/>
            <a:ext cx="43153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Video on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“The Father of Hybrid Rice”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5E08B1-B2FB-4841-8923-204D817F0D30}"/>
              </a:ext>
            </a:extLst>
          </p:cNvPr>
          <p:cNvSpPr/>
          <p:nvPr/>
        </p:nvSpPr>
        <p:spPr>
          <a:xfrm>
            <a:off x="442231" y="6183787"/>
            <a:ext cx="6469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Source: The Father of Hybrid Rice. </a:t>
            </a:r>
            <a:r>
              <a:rPr lang="en-US" sz="1400" i="1" dirty="0"/>
              <a:t>LUI Che Woo Prize</a:t>
            </a:r>
            <a:r>
              <a:rPr lang="en-US" sz="1400" dirty="0"/>
              <a:t>: </a:t>
            </a:r>
            <a:r>
              <a:rPr lang="en-US" altLang="zh-TW" sz="1400" dirty="0">
                <a:hlinkClick r:id="rId4"/>
              </a:rPr>
              <a:t>https://youtu.be/tq22whjfZ4w</a:t>
            </a:r>
            <a:endParaRPr lang="en-US" altLang="zh-TW" sz="14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E3DFBF0-B4A2-48A0-AD45-1AC0F319731B}"/>
              </a:ext>
            </a:extLst>
          </p:cNvPr>
          <p:cNvSpPr/>
          <p:nvPr/>
        </p:nvSpPr>
        <p:spPr>
          <a:xfrm>
            <a:off x="4525860" y="1988094"/>
            <a:ext cx="6684638" cy="2491957"/>
          </a:xfrm>
          <a:prstGeom prst="roundRect">
            <a:avLst/>
          </a:prstGeom>
          <a:noFill/>
          <a:ln w="7620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8" descr="golden wheat spike">
            <a:extLst>
              <a:ext uri="{FF2B5EF4-FFF2-40B4-BE49-F238E27FC236}">
                <a16:creationId xmlns:a16="http://schemas.microsoft.com/office/drawing/2014/main" id="{7F81686A-A255-40E7-AC09-12F57EA19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3179">
            <a:off x="9791165" y="4009802"/>
            <a:ext cx="2326534" cy="317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02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29322" y="1834335"/>
            <a:ext cx="3712767" cy="3215088"/>
            <a:chOff x="429322" y="1834335"/>
            <a:chExt cx="3712767" cy="3215088"/>
          </a:xfrm>
        </p:grpSpPr>
        <p:pic>
          <p:nvPicPr>
            <p:cNvPr id="1028" name="Picture 4" descr="16,636 Video Clipart Stock Photos, Pictures &amp;amp; Royalty-Free Images - i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8" t="24428" r="19880" b="23865"/>
            <a:stretch/>
          </p:blipFill>
          <p:spPr bwMode="auto">
            <a:xfrm>
              <a:off x="429322" y="1834335"/>
              <a:ext cx="3712767" cy="3215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981502" y="2366039"/>
              <a:ext cx="26677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</a:rPr>
                <a:t>Video Time: 00:28 – 01:03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4DCEFD4-4832-473A-9958-962CA13A655E}"/>
              </a:ext>
            </a:extLst>
          </p:cNvPr>
          <p:cNvSpPr/>
          <p:nvPr/>
        </p:nvSpPr>
        <p:spPr>
          <a:xfrm>
            <a:off x="4790111" y="1153267"/>
            <a:ext cx="62284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cs typeface="Arial" panose="020B0604020202020204" pitchFamily="34" charset="0"/>
              </a:rPr>
              <a:t>According to the video, which of the following is </a:t>
            </a:r>
            <a:r>
              <a:rPr lang="en-US" sz="2800" b="1" dirty="0">
                <a:cs typeface="Arial" panose="020B0604020202020204" pitchFamily="34" charset="0"/>
              </a:rPr>
              <a:t>NOT</a:t>
            </a:r>
            <a:r>
              <a:rPr lang="en-US" sz="2800" dirty="0">
                <a:cs typeface="Arial" panose="020B0604020202020204" pitchFamily="34" charset="0"/>
              </a:rPr>
              <a:t> a benefit of growing hybrid rice to improve food security in our country?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BC6CB6-6FF3-4604-8E4C-714F95D4E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85" y="2661309"/>
            <a:ext cx="3291840" cy="1818742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1F53BD4-8308-4E40-8F7D-18BAD58ACF0A}"/>
              </a:ext>
            </a:extLst>
          </p:cNvPr>
          <p:cNvSpPr txBox="1">
            <a:spLocks/>
          </p:cNvSpPr>
          <p:nvPr/>
        </p:nvSpPr>
        <p:spPr>
          <a:xfrm>
            <a:off x="4790111" y="3099450"/>
            <a:ext cx="6496744" cy="2640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lphaUcPeriod"/>
            </a:pPr>
            <a:r>
              <a:rPr lang="en-US" dirty="0"/>
              <a:t>It takes less time to mature.</a:t>
            </a:r>
          </a:p>
          <a:p>
            <a:pPr marL="514350" indent="-514350">
              <a:buFont typeface="Arial" panose="020B0604020202020204" pitchFamily="34" charset="0"/>
              <a:buAutoNum type="alphaUcPeriod"/>
            </a:pPr>
            <a:r>
              <a:rPr lang="en-US" dirty="0"/>
              <a:t>It can produce greater yield.</a:t>
            </a:r>
          </a:p>
          <a:p>
            <a:pPr marL="514350" indent="-514350">
              <a:buAutoNum type="alphaUcPeriod"/>
            </a:pPr>
            <a:r>
              <a:rPr lang="en-US" dirty="0"/>
              <a:t>It can withstand harsh conditions.</a:t>
            </a:r>
          </a:p>
          <a:p>
            <a:pPr marL="514350" indent="-514350">
              <a:buFont typeface="Arial" panose="020B0604020202020204" pitchFamily="34" charset="0"/>
              <a:buAutoNum type="alphaUcPeriod"/>
            </a:pPr>
            <a:r>
              <a:rPr lang="en-US" dirty="0"/>
              <a:t>It is more nutritious than other rice. </a:t>
            </a:r>
          </a:p>
          <a:p>
            <a:pPr marL="514350" indent="-514350">
              <a:buAutoNum type="alphaUcPeriod"/>
            </a:pPr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09829DA-1A56-4FF4-B1C6-DFD53D99D7B2}"/>
              </a:ext>
            </a:extLst>
          </p:cNvPr>
          <p:cNvSpPr/>
          <p:nvPr/>
        </p:nvSpPr>
        <p:spPr>
          <a:xfrm>
            <a:off x="4831814" y="4653992"/>
            <a:ext cx="394409" cy="4242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903682A-265A-4762-821A-FDEB3571C6B9}"/>
              </a:ext>
            </a:extLst>
          </p:cNvPr>
          <p:cNvSpPr/>
          <p:nvPr/>
        </p:nvSpPr>
        <p:spPr>
          <a:xfrm>
            <a:off x="442231" y="6183787"/>
            <a:ext cx="6469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Source: The Father of Hybrid Rice. </a:t>
            </a:r>
            <a:r>
              <a:rPr lang="en-US" sz="1400" i="1" dirty="0"/>
              <a:t>LUI Che Woo Prize</a:t>
            </a:r>
            <a:r>
              <a:rPr lang="en-US" sz="1400" dirty="0"/>
              <a:t>: </a:t>
            </a:r>
            <a:r>
              <a:rPr lang="en-US" altLang="zh-TW" sz="1400" dirty="0">
                <a:hlinkClick r:id="rId4"/>
              </a:rPr>
              <a:t>https://youtu.be/tq22whjfZ4w</a:t>
            </a:r>
            <a:endParaRPr lang="en-US" altLang="zh-TW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DBAA3D-04BA-4255-984D-8D6922DC04D7}"/>
              </a:ext>
            </a:extLst>
          </p:cNvPr>
          <p:cNvSpPr/>
          <p:nvPr/>
        </p:nvSpPr>
        <p:spPr>
          <a:xfrm>
            <a:off x="157662" y="624871"/>
            <a:ext cx="43153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Video on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“The Father of Hybrid Rice”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805EB5-6FF5-4B23-9EEC-0C96216E7FE5}"/>
              </a:ext>
            </a:extLst>
          </p:cNvPr>
          <p:cNvSpPr/>
          <p:nvPr/>
        </p:nvSpPr>
        <p:spPr>
          <a:xfrm>
            <a:off x="4473060" y="813332"/>
            <a:ext cx="6813796" cy="4593058"/>
          </a:xfrm>
          <a:prstGeom prst="roundRect">
            <a:avLst/>
          </a:prstGeom>
          <a:noFill/>
          <a:ln w="7620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 descr="golden wheat spike">
            <a:extLst>
              <a:ext uri="{FF2B5EF4-FFF2-40B4-BE49-F238E27FC236}">
                <a16:creationId xmlns:a16="http://schemas.microsoft.com/office/drawing/2014/main" id="{35D5B325-0DB3-4DB9-AC3F-B003434CB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3179">
            <a:off x="9791165" y="4009802"/>
            <a:ext cx="2326534" cy="317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24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13</a:t>
            </a:fld>
            <a:endParaRPr lang="en-US" dirty="0"/>
          </a:p>
        </p:txBody>
      </p:sp>
      <p:pic>
        <p:nvPicPr>
          <p:cNvPr id="1028" name="Picture 4" descr="16,636 Video Clipart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t="24428" r="19880" b="23865"/>
          <a:stretch/>
        </p:blipFill>
        <p:spPr bwMode="auto">
          <a:xfrm>
            <a:off x="429322" y="1834335"/>
            <a:ext cx="3712767" cy="32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DCEFD4-4832-473A-9958-962CA13A655E}"/>
              </a:ext>
            </a:extLst>
          </p:cNvPr>
          <p:cNvSpPr/>
          <p:nvPr/>
        </p:nvSpPr>
        <p:spPr>
          <a:xfrm>
            <a:off x="4766921" y="741882"/>
            <a:ext cx="64550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cs typeface="Arial" panose="020B0604020202020204" pitchFamily="34" charset="0"/>
              </a:rPr>
              <a:t>Which of the following sentences about Yuan Long-ping is </a:t>
            </a:r>
            <a:r>
              <a:rPr lang="en-US" altLang="zh-CN" sz="2800" b="1" dirty="0">
                <a:cs typeface="Arial" panose="020B0604020202020204" pitchFamily="34" charset="0"/>
              </a:rPr>
              <a:t>NOT</a:t>
            </a:r>
            <a:r>
              <a:rPr lang="en-US" altLang="zh-CN" sz="2800" dirty="0">
                <a:cs typeface="Arial" panose="020B0604020202020204" pitchFamily="34" charset="0"/>
              </a:rPr>
              <a:t> true?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4C164D-C952-4F4F-AE1B-AB8EB6FB3E49}"/>
              </a:ext>
            </a:extLst>
          </p:cNvPr>
          <p:cNvSpPr/>
          <p:nvPr/>
        </p:nvSpPr>
        <p:spPr>
          <a:xfrm>
            <a:off x="967930" y="2372151"/>
            <a:ext cx="2667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Video Time: 01:04 – 01:47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8F97AE-35EA-4B8F-8EC7-FD29554CA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22" y="2710908"/>
            <a:ext cx="3291840" cy="181051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639BB4-5130-4BA4-9E21-C520BF95071F}"/>
              </a:ext>
            </a:extLst>
          </p:cNvPr>
          <p:cNvSpPr txBox="1">
            <a:spLocks/>
          </p:cNvSpPr>
          <p:nvPr/>
        </p:nvSpPr>
        <p:spPr>
          <a:xfrm>
            <a:off x="4725219" y="1775941"/>
            <a:ext cx="6496744" cy="33896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Arial" panose="020B0604020202020204" pitchFamily="34" charset="0"/>
              <a:buAutoNum type="alphaUcPeriod"/>
            </a:pPr>
            <a:r>
              <a:rPr lang="en-US" altLang="zh-CN" dirty="0"/>
              <a:t>His research results were only applied in China.</a:t>
            </a:r>
            <a:endParaRPr lang="en-US" dirty="0"/>
          </a:p>
          <a:p>
            <a:pPr marL="514350" indent="-514350" algn="just">
              <a:buAutoNum type="alphaUcPeriod"/>
            </a:pPr>
            <a:r>
              <a:rPr lang="en-US" dirty="0"/>
              <a:t>He was highly regarded internationally due to his research.</a:t>
            </a:r>
          </a:p>
          <a:p>
            <a:pPr marL="514350" indent="-514350" algn="just">
              <a:buFont typeface="Arial" panose="020B0604020202020204" pitchFamily="34" charset="0"/>
              <a:buAutoNum type="alphaUcPeriod"/>
            </a:pPr>
            <a:r>
              <a:rPr lang="en-US" dirty="0"/>
              <a:t>He taught other scientists the technology of growing hybrid rice.</a:t>
            </a:r>
          </a:p>
          <a:p>
            <a:pPr marL="514350" indent="-514350" algn="just">
              <a:buFont typeface="Arial" panose="020B0604020202020204" pitchFamily="34" charset="0"/>
              <a:buAutoNum type="alphaUcPeriod"/>
            </a:pPr>
            <a:r>
              <a:rPr lang="en-US" dirty="0"/>
              <a:t>His research improved food security of our country in fewer than 30 years.</a:t>
            </a:r>
          </a:p>
          <a:p>
            <a:pPr marL="514350" indent="-514350" algn="just">
              <a:buAutoNum type="alphaUcPeriod"/>
            </a:pP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8C6F1B4-8AF9-4E66-B42B-6326CAD7FFFB}"/>
              </a:ext>
            </a:extLst>
          </p:cNvPr>
          <p:cNvSpPr/>
          <p:nvPr/>
        </p:nvSpPr>
        <p:spPr>
          <a:xfrm>
            <a:off x="4725219" y="1775941"/>
            <a:ext cx="394409" cy="3944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A6A542-C787-4785-BFB1-5ECD3A91C82F}"/>
              </a:ext>
            </a:extLst>
          </p:cNvPr>
          <p:cNvSpPr/>
          <p:nvPr/>
        </p:nvSpPr>
        <p:spPr>
          <a:xfrm>
            <a:off x="442231" y="6183787"/>
            <a:ext cx="6469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Source: The Father of Hybrid Rice. </a:t>
            </a:r>
            <a:r>
              <a:rPr lang="en-US" sz="1400" i="1" dirty="0"/>
              <a:t>LUI Che Woo Prize</a:t>
            </a:r>
            <a:r>
              <a:rPr lang="en-US" sz="1400" dirty="0"/>
              <a:t>: </a:t>
            </a:r>
            <a:r>
              <a:rPr lang="en-US" altLang="zh-TW" sz="1400" dirty="0">
                <a:hlinkClick r:id="rId4"/>
              </a:rPr>
              <a:t>https://youtu.be/tq22whjfZ4w</a:t>
            </a:r>
            <a:endParaRPr lang="en-US" altLang="zh-TW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9B2FE7-9CE9-47F8-BC76-6075832D4DCA}"/>
              </a:ext>
            </a:extLst>
          </p:cNvPr>
          <p:cNvSpPr/>
          <p:nvPr/>
        </p:nvSpPr>
        <p:spPr>
          <a:xfrm>
            <a:off x="157662" y="624871"/>
            <a:ext cx="43153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Video on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“The Father of Hybrid Rice”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5BC1F81-C823-45C0-B43C-C0051BCD29FD}"/>
              </a:ext>
            </a:extLst>
          </p:cNvPr>
          <p:cNvSpPr/>
          <p:nvPr/>
        </p:nvSpPr>
        <p:spPr>
          <a:xfrm>
            <a:off x="4409986" y="412511"/>
            <a:ext cx="7184390" cy="4753078"/>
          </a:xfrm>
          <a:prstGeom prst="round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8" descr="golden wheat spike">
            <a:extLst>
              <a:ext uri="{FF2B5EF4-FFF2-40B4-BE49-F238E27FC236}">
                <a16:creationId xmlns:a16="http://schemas.microsoft.com/office/drawing/2014/main" id="{099D9619-EEDA-4968-AD40-CC400196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3179">
            <a:off x="9791165" y="4009802"/>
            <a:ext cx="2326534" cy="317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25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01D8345E-4E1F-46C7-9F87-24FCA86018EC}" type="slidenum">
              <a:rPr lang="en-US" smtClean="0"/>
              <a:t>14</a:t>
            </a:fld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F322F47-A15B-4653-9742-D09A9E068FA4}"/>
              </a:ext>
            </a:extLst>
          </p:cNvPr>
          <p:cNvGrpSpPr/>
          <p:nvPr/>
        </p:nvGrpSpPr>
        <p:grpSpPr>
          <a:xfrm>
            <a:off x="422940" y="334600"/>
            <a:ext cx="11423989" cy="1111571"/>
            <a:chOff x="4851848" y="771609"/>
            <a:chExt cx="7644514" cy="1111571"/>
          </a:xfrm>
        </p:grpSpPr>
        <p:sp>
          <p:nvSpPr>
            <p:cNvPr id="43" name="Round Same Side Corner Rectangle 45">
              <a:extLst>
                <a:ext uri="{FF2B5EF4-FFF2-40B4-BE49-F238E27FC236}">
                  <a16:creationId xmlns:a16="http://schemas.microsoft.com/office/drawing/2014/main" id="{C29D2CDA-0F4B-44C9-87A1-977335150661}"/>
                </a:ext>
              </a:extLst>
            </p:cNvPr>
            <p:cNvSpPr/>
            <p:nvPr/>
          </p:nvSpPr>
          <p:spPr>
            <a:xfrm rot="5400000">
              <a:off x="8711678" y="-2251550"/>
              <a:ext cx="759474" cy="6809894"/>
            </a:xfrm>
            <a:prstGeom prst="round2Same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44" name="Round Same Side Corner Rectangle 4">
              <a:extLst>
                <a:ext uri="{FF2B5EF4-FFF2-40B4-BE49-F238E27FC236}">
                  <a16:creationId xmlns:a16="http://schemas.microsoft.com/office/drawing/2014/main" id="{19EACE2E-DDE0-4E8A-AB47-44A7C12509E8}"/>
                </a:ext>
              </a:extLst>
            </p:cNvPr>
            <p:cNvSpPr txBox="1"/>
            <p:nvPr/>
          </p:nvSpPr>
          <p:spPr>
            <a:xfrm>
              <a:off x="5686467" y="771609"/>
              <a:ext cx="6809895" cy="761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marL="0" lvl="1" algn="just" defTabSz="800100">
                <a:lnSpc>
                  <a:spcPts val="18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Use the article on Yuan Long-ping as a follow-up to engage students in learning more about his contribution to addressing food insecurity.</a:t>
              </a:r>
            </a:p>
          </p:txBody>
        </p:sp>
        <p:sp>
          <p:nvSpPr>
            <p:cNvPr id="45" name="Pentagon 52">
              <a:extLst>
                <a:ext uri="{FF2B5EF4-FFF2-40B4-BE49-F238E27FC236}">
                  <a16:creationId xmlns:a16="http://schemas.microsoft.com/office/drawing/2014/main" id="{FBA47B64-E74D-4A48-B13A-4765542AA3EA}"/>
                </a:ext>
              </a:extLst>
            </p:cNvPr>
            <p:cNvSpPr/>
            <p:nvPr/>
          </p:nvSpPr>
          <p:spPr>
            <a:xfrm rot="5400000">
              <a:off x="4715660" y="909848"/>
              <a:ext cx="1109520" cy="837143"/>
            </a:xfrm>
            <a:prstGeom prst="homePlate">
              <a:avLst>
                <a:gd name="adj" fmla="val 31395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hevron 4">
              <a:extLst>
                <a:ext uri="{FF2B5EF4-FFF2-40B4-BE49-F238E27FC236}">
                  <a16:creationId xmlns:a16="http://schemas.microsoft.com/office/drawing/2014/main" id="{DB9AB3CC-E801-4344-9B2C-621D6FC44C35}"/>
                </a:ext>
              </a:extLst>
            </p:cNvPr>
            <p:cNvSpPr txBox="1"/>
            <p:nvPr/>
          </p:nvSpPr>
          <p:spPr>
            <a:xfrm>
              <a:off x="4851848" y="1016942"/>
              <a:ext cx="862610" cy="4583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Post-viewing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6A45F41-42B0-4B3E-AF7B-D6F45888E73B}"/>
              </a:ext>
            </a:extLst>
          </p:cNvPr>
          <p:cNvSpPr/>
          <p:nvPr/>
        </p:nvSpPr>
        <p:spPr>
          <a:xfrm>
            <a:off x="4334326" y="1302081"/>
            <a:ext cx="2721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Yuan Long-ping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CBB24C-B5EF-4F4C-8D09-D078652521B3}"/>
              </a:ext>
            </a:extLst>
          </p:cNvPr>
          <p:cNvSpPr/>
          <p:nvPr/>
        </p:nvSpPr>
        <p:spPr>
          <a:xfrm>
            <a:off x="271931" y="5965223"/>
            <a:ext cx="21500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/>
              <a:t>Source (Text of the article)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614FA8-5494-4558-AF66-6CD67A179E70}"/>
              </a:ext>
            </a:extLst>
          </p:cNvPr>
          <p:cNvSpPr/>
          <p:nvPr/>
        </p:nvSpPr>
        <p:spPr>
          <a:xfrm>
            <a:off x="268977" y="6352694"/>
            <a:ext cx="91903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Yuan Long-ping. LUI Che Woo Prize. Retrieved from: </a:t>
            </a:r>
            <a:r>
              <a:rPr lang="en-US" sz="1400" dirty="0">
                <a:hlinkClick r:id="rId2"/>
              </a:rPr>
              <a:t>http://www.luiprize.org/652/</a:t>
            </a:r>
            <a:endParaRPr lang="en-US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ABD9D8-F790-469F-8DAC-2EE7DEC2FB71}"/>
              </a:ext>
            </a:extLst>
          </p:cNvPr>
          <p:cNvSpPr/>
          <p:nvPr/>
        </p:nvSpPr>
        <p:spPr>
          <a:xfrm>
            <a:off x="268977" y="5654128"/>
            <a:ext cx="3808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Please click </a:t>
            </a:r>
            <a:r>
              <a:rPr lang="en-US" i="1" dirty="0">
                <a:hlinkClick r:id="rId2"/>
              </a:rPr>
              <a:t>here</a:t>
            </a:r>
            <a:r>
              <a:rPr lang="en-US" i="1" dirty="0"/>
              <a:t> to download the text.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8EC8F9-01A6-42E6-8DE4-AE20F4022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42" y="1702191"/>
            <a:ext cx="4279841" cy="3825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175828-5B56-445A-9FB0-0C6F11B2C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743" y="1702191"/>
            <a:ext cx="4279392" cy="328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92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15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953C8B-BF13-4F7D-B6F5-01E7F0D336B6}"/>
              </a:ext>
            </a:extLst>
          </p:cNvPr>
          <p:cNvGrpSpPr/>
          <p:nvPr/>
        </p:nvGrpSpPr>
        <p:grpSpPr>
          <a:xfrm>
            <a:off x="9145123" y="1666521"/>
            <a:ext cx="3207489" cy="3475274"/>
            <a:chOff x="9111166" y="1080180"/>
            <a:chExt cx="3207489" cy="3475274"/>
          </a:xfrm>
        </p:grpSpPr>
        <p:sp>
          <p:nvSpPr>
            <p:cNvPr id="51" name="Right Arrow 15">
              <a:extLst>
                <a:ext uri="{FF2B5EF4-FFF2-40B4-BE49-F238E27FC236}">
                  <a16:creationId xmlns:a16="http://schemas.microsoft.com/office/drawing/2014/main" id="{E2F2DCBF-5FBE-4C3D-B2D1-72EF25ABF7CB}"/>
                </a:ext>
              </a:extLst>
            </p:cNvPr>
            <p:cNvSpPr/>
            <p:nvPr/>
          </p:nvSpPr>
          <p:spPr>
            <a:xfrm flipH="1">
              <a:off x="9111166" y="1080180"/>
              <a:ext cx="2888054" cy="3449508"/>
            </a:xfrm>
            <a:prstGeom prst="rightArrow">
              <a:avLst>
                <a:gd name="adj1" fmla="val 57979"/>
                <a:gd name="adj2" fmla="val 2160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E69E87F-B73A-4CD8-ADAF-B1D79505B862}"/>
                </a:ext>
              </a:extLst>
            </p:cNvPr>
            <p:cNvSpPr/>
            <p:nvPr/>
          </p:nvSpPr>
          <p:spPr>
            <a:xfrm>
              <a:off x="9597141" y="3970679"/>
              <a:ext cx="27215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An Article on</a:t>
              </a:r>
            </a:p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Yuan Long-ping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5D7E17-DD6B-4AA9-8827-90B9C3E937DF}"/>
              </a:ext>
            </a:extLst>
          </p:cNvPr>
          <p:cNvGrpSpPr/>
          <p:nvPr/>
        </p:nvGrpSpPr>
        <p:grpSpPr>
          <a:xfrm>
            <a:off x="-965384" y="1666521"/>
            <a:ext cx="4315397" cy="3892456"/>
            <a:chOff x="-965384" y="1109482"/>
            <a:chExt cx="4315397" cy="389245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72D80C2-72E5-46C2-B995-95239D0AFFFB}"/>
                </a:ext>
              </a:extLst>
            </p:cNvPr>
            <p:cNvGrpSpPr/>
            <p:nvPr/>
          </p:nvGrpSpPr>
          <p:grpSpPr>
            <a:xfrm>
              <a:off x="55261" y="1109482"/>
              <a:ext cx="2888054" cy="3449508"/>
              <a:chOff x="196147" y="1733548"/>
              <a:chExt cx="2888054" cy="3449508"/>
            </a:xfrm>
          </p:grpSpPr>
          <p:sp>
            <p:nvSpPr>
              <p:cNvPr id="36" name="Right Arrow 15">
                <a:extLst>
                  <a:ext uri="{FF2B5EF4-FFF2-40B4-BE49-F238E27FC236}">
                    <a16:creationId xmlns:a16="http://schemas.microsoft.com/office/drawing/2014/main" id="{A8A37360-EDAC-4089-B54D-9E8537AD7D5C}"/>
                  </a:ext>
                </a:extLst>
              </p:cNvPr>
              <p:cNvSpPr/>
              <p:nvPr/>
            </p:nvSpPr>
            <p:spPr>
              <a:xfrm>
                <a:off x="196147" y="1733548"/>
                <a:ext cx="2888054" cy="3449508"/>
              </a:xfrm>
              <a:prstGeom prst="rightArrow">
                <a:avLst>
                  <a:gd name="adj1" fmla="val 57979"/>
                  <a:gd name="adj2" fmla="val 21606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E4A64FC-6756-4C4D-8A0B-A44D62D853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839" r="1056"/>
              <a:stretch/>
            </p:blipFill>
            <p:spPr>
              <a:xfrm>
                <a:off x="374207" y="2490924"/>
                <a:ext cx="2126938" cy="1876152"/>
              </a:xfrm>
              <a:prstGeom prst="rect">
                <a:avLst/>
              </a:prstGeom>
            </p:spPr>
          </p:pic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8FF93D8-D492-4DB7-A43F-B1F6B1F52433}"/>
                </a:ext>
              </a:extLst>
            </p:cNvPr>
            <p:cNvSpPr/>
            <p:nvPr/>
          </p:nvSpPr>
          <p:spPr>
            <a:xfrm>
              <a:off x="-965384" y="3924720"/>
              <a:ext cx="431539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 Video on</a:t>
              </a:r>
            </a:p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“The Father of </a:t>
              </a:r>
            </a:p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Hybrid Rice”</a:t>
              </a:r>
            </a:p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52" name="Diagram 51">
            <a:extLst>
              <a:ext uri="{FF2B5EF4-FFF2-40B4-BE49-F238E27FC236}">
                <a16:creationId xmlns:a16="http://schemas.microsoft.com/office/drawing/2014/main" id="{05AC9EB6-FD05-4184-99B5-45249A4438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3531163"/>
              </p:ext>
            </p:extLst>
          </p:nvPr>
        </p:nvGraphicFramePr>
        <p:xfrm>
          <a:off x="3032945" y="1255923"/>
          <a:ext cx="6022548" cy="5507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EAA3F804-A54D-40E4-9544-4E70095E48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3121"/>
          <a:stretch/>
        </p:blipFill>
        <p:spPr>
          <a:xfrm>
            <a:off x="10589150" y="2375767"/>
            <a:ext cx="872857" cy="1998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CDAED53-E1FB-439B-90A5-8760C7DF99DF}"/>
              </a:ext>
            </a:extLst>
          </p:cNvPr>
          <p:cNvSpPr txBox="1"/>
          <p:nvPr/>
        </p:nvSpPr>
        <p:spPr>
          <a:xfrm>
            <a:off x="2880323" y="2252520"/>
            <a:ext cx="92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1953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395889-8486-4DD1-901C-448866C5D149}"/>
              </a:ext>
            </a:extLst>
          </p:cNvPr>
          <p:cNvSpPr txBox="1"/>
          <p:nvPr/>
        </p:nvSpPr>
        <p:spPr>
          <a:xfrm>
            <a:off x="5670162" y="3546668"/>
            <a:ext cx="105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research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35563D-D177-4C7D-9406-9810EBBABAD3}"/>
              </a:ext>
            </a:extLst>
          </p:cNvPr>
          <p:cNvSpPr txBox="1"/>
          <p:nvPr/>
        </p:nvSpPr>
        <p:spPr>
          <a:xfrm>
            <a:off x="6728283" y="4330218"/>
            <a:ext cx="1310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commercial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FAD8B1-1A1C-42D0-A711-0F86DBF0754A}"/>
              </a:ext>
            </a:extLst>
          </p:cNvPr>
          <p:cNvSpPr txBox="1"/>
          <p:nvPr/>
        </p:nvSpPr>
        <p:spPr>
          <a:xfrm>
            <a:off x="5865183" y="5092269"/>
            <a:ext cx="1310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scientists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166802-BB1E-44E2-B6B7-A6EA21DF73F8}"/>
              </a:ext>
            </a:extLst>
          </p:cNvPr>
          <p:cNvSpPr txBox="1"/>
          <p:nvPr/>
        </p:nvSpPr>
        <p:spPr>
          <a:xfrm>
            <a:off x="6348699" y="5875819"/>
            <a:ext cx="1310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first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7BA38E-19E1-43A7-B270-D2FEDE84DA0E}"/>
              </a:ext>
            </a:extLst>
          </p:cNvPr>
          <p:cNvGrpSpPr/>
          <p:nvPr/>
        </p:nvGrpSpPr>
        <p:grpSpPr>
          <a:xfrm>
            <a:off x="271551" y="136521"/>
            <a:ext cx="11417985" cy="978628"/>
            <a:chOff x="163812" y="277296"/>
            <a:chExt cx="11417985" cy="97862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DA9FC24-5F37-4AFC-9CB0-255DD4290A47}"/>
                </a:ext>
              </a:extLst>
            </p:cNvPr>
            <p:cNvSpPr/>
            <p:nvPr/>
          </p:nvSpPr>
          <p:spPr>
            <a:xfrm>
              <a:off x="294505" y="439720"/>
              <a:ext cx="11187264" cy="81620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2311341-48D2-46CD-B730-CFF7A38306E7}"/>
                </a:ext>
              </a:extLst>
            </p:cNvPr>
            <p:cNvSpPr/>
            <p:nvPr/>
          </p:nvSpPr>
          <p:spPr>
            <a:xfrm>
              <a:off x="163812" y="277296"/>
              <a:ext cx="11187264" cy="8162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576F53-B3B2-4F3E-869C-30B13590087D}"/>
                </a:ext>
              </a:extLst>
            </p:cNvPr>
            <p:cNvSpPr/>
            <p:nvPr/>
          </p:nvSpPr>
          <p:spPr>
            <a:xfrm>
              <a:off x="194477" y="342340"/>
              <a:ext cx="1138732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2000" dirty="0"/>
                <a:t>Complete the following timeline with reference to the video “The Father of Hybrid Rice” and the article on </a:t>
              </a:r>
              <a:r>
                <a:rPr lang="en-US" sz="2000" dirty="0"/>
                <a:t>Yuan Long-ping.</a:t>
              </a:r>
              <a:endParaRPr lang="zh-TW" altLang="en-US" sz="2000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C57592F-C8BB-478E-965C-F83C406351C9}"/>
              </a:ext>
            </a:extLst>
          </p:cNvPr>
          <p:cNvSpPr/>
          <p:nvPr/>
        </p:nvSpPr>
        <p:spPr>
          <a:xfrm>
            <a:off x="139061" y="5297739"/>
            <a:ext cx="269708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Source: The Father of Hybrid Rice. </a:t>
            </a:r>
          </a:p>
          <a:p>
            <a:r>
              <a:rPr lang="en-US" sz="1400" i="1" dirty="0"/>
              <a:t>LUI Che Woo Prize</a:t>
            </a:r>
            <a:r>
              <a:rPr lang="en-US" sz="1400" dirty="0"/>
              <a:t>: </a:t>
            </a:r>
          </a:p>
          <a:p>
            <a:r>
              <a:rPr lang="en-US" altLang="zh-TW" sz="1400" dirty="0">
                <a:hlinkClick r:id="rId9"/>
              </a:rPr>
              <a:t>https://youtu.be/tq22whjfZ4w</a:t>
            </a:r>
            <a:endParaRPr lang="en-US" altLang="zh-TW" sz="1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9AACCA-7003-42C1-B3C8-E9A0613BFD24}"/>
              </a:ext>
            </a:extLst>
          </p:cNvPr>
          <p:cNvSpPr/>
          <p:nvPr/>
        </p:nvSpPr>
        <p:spPr>
          <a:xfrm>
            <a:off x="9300068" y="5214893"/>
            <a:ext cx="2872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Yuan Long-ping. </a:t>
            </a:r>
            <a:r>
              <a:rPr lang="en-US" sz="1400" i="1" dirty="0"/>
              <a:t>LUI Che Woo Prize</a:t>
            </a:r>
            <a:r>
              <a:rPr lang="en-US" sz="1400" dirty="0"/>
              <a:t>: </a:t>
            </a:r>
            <a:r>
              <a:rPr lang="en-US" sz="1400" dirty="0">
                <a:hlinkClick r:id="rId10"/>
              </a:rPr>
              <a:t>http://www.luiprize.org/652/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231E84-A9F7-403A-80CC-9DA84847A0EF}"/>
              </a:ext>
            </a:extLst>
          </p:cNvPr>
          <p:cNvSpPr txBox="1"/>
          <p:nvPr/>
        </p:nvSpPr>
        <p:spPr>
          <a:xfrm>
            <a:off x="2883637" y="1468353"/>
            <a:ext cx="92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1930</a:t>
            </a:r>
          </a:p>
        </p:txBody>
      </p:sp>
    </p:spTree>
    <p:extLst>
      <p:ext uri="{BB962C8B-B14F-4D97-AF65-F5344CB8AC3E}">
        <p14:creationId xmlns:p14="http://schemas.microsoft.com/office/powerpoint/2010/main" val="222632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422940" y="334600"/>
            <a:ext cx="11423989" cy="1111571"/>
            <a:chOff x="4851848" y="771609"/>
            <a:chExt cx="7644514" cy="1111571"/>
          </a:xfrm>
        </p:grpSpPr>
        <p:sp>
          <p:nvSpPr>
            <p:cNvPr id="46" name="Round Same Side Corner Rectangle 45"/>
            <p:cNvSpPr/>
            <p:nvPr/>
          </p:nvSpPr>
          <p:spPr>
            <a:xfrm rot="5400000">
              <a:off x="8711678" y="-2251550"/>
              <a:ext cx="759474" cy="6809894"/>
            </a:xfrm>
            <a:prstGeom prst="round2Same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48" name="Round Same Side Corner Rectangle 4"/>
            <p:cNvSpPr txBox="1"/>
            <p:nvPr/>
          </p:nvSpPr>
          <p:spPr>
            <a:xfrm>
              <a:off x="5686467" y="771609"/>
              <a:ext cx="6809895" cy="7615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marL="0" lvl="1" algn="just" defTabSz="800100">
                <a:lnSpc>
                  <a:spcPts val="18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Guide students to develop the language knowledge and skills through integrating information and ideas from the video and the article on Yuan Long-ping. </a:t>
              </a:r>
            </a:p>
          </p:txBody>
        </p:sp>
        <p:sp>
          <p:nvSpPr>
            <p:cNvPr id="53" name="Pentagon 52"/>
            <p:cNvSpPr/>
            <p:nvPr/>
          </p:nvSpPr>
          <p:spPr>
            <a:xfrm rot="5400000">
              <a:off x="4715660" y="909848"/>
              <a:ext cx="1109520" cy="837143"/>
            </a:xfrm>
            <a:prstGeom prst="homePlate">
              <a:avLst>
                <a:gd name="adj" fmla="val 31395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hevron 4"/>
            <p:cNvSpPr txBox="1"/>
            <p:nvPr/>
          </p:nvSpPr>
          <p:spPr>
            <a:xfrm>
              <a:off x="4851848" y="1016942"/>
              <a:ext cx="862610" cy="4583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Post-viewing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 flipH="1">
            <a:off x="9074349" y="1727623"/>
            <a:ext cx="2998639" cy="3680359"/>
          </a:xfrm>
          <a:prstGeom prst="rightArrow">
            <a:avLst>
              <a:gd name="adj1" fmla="val 57979"/>
              <a:gd name="adj2" fmla="val 2430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196147" y="1733548"/>
            <a:ext cx="2888054" cy="3449508"/>
          </a:xfrm>
          <a:prstGeom prst="rightArrow">
            <a:avLst>
              <a:gd name="adj1" fmla="val 57979"/>
              <a:gd name="adj2" fmla="val 2160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622106" y="4859499"/>
            <a:ext cx="2721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 Article on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Yuan Long-ping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-720023" y="4828202"/>
            <a:ext cx="431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 Video on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“The Father of Hybrid Rice”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F51E9-2690-4A22-8DA5-A3954B297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" r="1056"/>
          <a:stretch/>
        </p:blipFill>
        <p:spPr>
          <a:xfrm>
            <a:off x="374207" y="2490924"/>
            <a:ext cx="2126938" cy="1876152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F54E7A60-3B3E-40A9-9EDF-C3094507C60E}"/>
              </a:ext>
            </a:extLst>
          </p:cNvPr>
          <p:cNvSpPr/>
          <p:nvPr/>
        </p:nvSpPr>
        <p:spPr>
          <a:xfrm>
            <a:off x="3117650" y="2805820"/>
            <a:ext cx="5956697" cy="147732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</a:t>
            </a:r>
            <a:r>
              <a:rPr lang="en-US" b="1" dirty="0"/>
              <a:t>simple past tense</a:t>
            </a:r>
            <a:r>
              <a:rPr lang="en-US" dirty="0"/>
              <a:t> was used to describe </a:t>
            </a:r>
            <a:r>
              <a:rPr lang="en-US" b="1" dirty="0"/>
              <a:t>past events</a:t>
            </a:r>
            <a:r>
              <a:rPr lang="en-US" dirty="0"/>
              <a:t>:</a:t>
            </a:r>
          </a:p>
          <a:p>
            <a:pPr marL="457200" indent="-457200" algn="just"/>
            <a:r>
              <a:rPr lang="en-US" dirty="0"/>
              <a:t>e.g. As a budding scientist in China, he </a:t>
            </a:r>
            <a:r>
              <a:rPr lang="en-US" b="1" dirty="0"/>
              <a:t>had</a:t>
            </a:r>
            <a:r>
              <a:rPr lang="en-US" dirty="0"/>
              <a:t> an idea that hybrid rice might end hunger.</a:t>
            </a:r>
          </a:p>
          <a:p>
            <a:pPr marL="457200" indent="-457200" algn="just"/>
            <a:r>
              <a:rPr lang="en-US" dirty="0"/>
              <a:t>e.g. Yuan Long-ping generously </a:t>
            </a:r>
            <a:r>
              <a:rPr lang="en-US" b="1" dirty="0"/>
              <a:t>shared</a:t>
            </a:r>
            <a:r>
              <a:rPr lang="en-US" dirty="0"/>
              <a:t> his knowledge and technology with the world. 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2014AC-E1E0-4E40-B63F-28CE2BFC2F86}"/>
              </a:ext>
            </a:extLst>
          </p:cNvPr>
          <p:cNvSpPr/>
          <p:nvPr/>
        </p:nvSpPr>
        <p:spPr>
          <a:xfrm>
            <a:off x="3117650" y="4439336"/>
            <a:ext cx="5956697" cy="203132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</a:t>
            </a:r>
            <a:r>
              <a:rPr lang="en-US" b="1" dirty="0"/>
              <a:t>present perfect tense</a:t>
            </a:r>
            <a:r>
              <a:rPr lang="en-US" dirty="0"/>
              <a:t> was used to describe</a:t>
            </a:r>
            <a:r>
              <a:rPr lang="en-US" b="1" dirty="0"/>
              <a:t> actions which started in the past and continue up to the present</a:t>
            </a:r>
            <a:r>
              <a:rPr lang="en-US" dirty="0"/>
              <a:t>:</a:t>
            </a:r>
          </a:p>
          <a:p>
            <a:pPr marL="457200" indent="-457200" algn="just"/>
            <a:r>
              <a:rPr lang="en-US" dirty="0"/>
              <a:t>e.g. Professor Yuan’s hybrid-rice breeding and production technology </a:t>
            </a:r>
            <a:r>
              <a:rPr lang="en-US" b="1" dirty="0"/>
              <a:t>has </a:t>
            </a:r>
            <a:r>
              <a:rPr lang="en-US" dirty="0"/>
              <a:t>also</a:t>
            </a:r>
            <a:r>
              <a:rPr lang="en-US" b="1" dirty="0"/>
              <a:t> been shared</a:t>
            </a:r>
            <a:r>
              <a:rPr lang="en-US" dirty="0"/>
              <a:t> with and enthusiastically </a:t>
            </a:r>
            <a:r>
              <a:rPr lang="en-US" b="1" dirty="0"/>
              <a:t>adopted</a:t>
            </a:r>
            <a:r>
              <a:rPr lang="en-US" dirty="0"/>
              <a:t> in quite a few other countries.</a:t>
            </a:r>
          </a:p>
          <a:p>
            <a:pPr marL="457200" indent="-457200" algn="just"/>
            <a:r>
              <a:rPr lang="en-US" dirty="0"/>
              <a:t>e.g. Yuan’s excellent work on hybrid rice </a:t>
            </a:r>
            <a:r>
              <a:rPr lang="en-US" b="1" dirty="0"/>
              <a:t>has benefited </a:t>
            </a:r>
            <a:r>
              <a:rPr lang="en-US" dirty="0"/>
              <a:t>and will continue to benefit more people in the world.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7B636A-B519-43B9-8026-F469379DB91A}"/>
              </a:ext>
            </a:extLst>
          </p:cNvPr>
          <p:cNvSpPr/>
          <p:nvPr/>
        </p:nvSpPr>
        <p:spPr>
          <a:xfrm>
            <a:off x="3117650" y="1164497"/>
            <a:ext cx="65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u="sng" dirty="0"/>
              <a:t>Language Focus 1: Tenses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C964E8-723A-40D6-AE27-BCA0DD1909F4}"/>
              </a:ext>
            </a:extLst>
          </p:cNvPr>
          <p:cNvSpPr/>
          <p:nvPr/>
        </p:nvSpPr>
        <p:spPr>
          <a:xfrm>
            <a:off x="3117651" y="1544846"/>
            <a:ext cx="5990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Guide students to identify and understand the use of the </a:t>
            </a:r>
            <a:r>
              <a:rPr lang="en-US" b="1" dirty="0"/>
              <a:t>simple past tense</a:t>
            </a:r>
            <a:r>
              <a:rPr lang="en-US" dirty="0"/>
              <a:t> and the </a:t>
            </a:r>
            <a:r>
              <a:rPr lang="en-US" b="1" dirty="0"/>
              <a:t>present perfect tense</a:t>
            </a:r>
            <a:r>
              <a:rPr lang="en-US" dirty="0"/>
              <a:t> in the video and the article to describe Yuan Long-ping’s contribution and achievements.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B2230ED-AA41-4E07-8ED8-31583BA4B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121"/>
          <a:stretch/>
        </p:blipFill>
        <p:spPr>
          <a:xfrm>
            <a:off x="10546434" y="2592709"/>
            <a:ext cx="872857" cy="1998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8460DC9-597C-4100-9E4E-0700611840D3}"/>
              </a:ext>
            </a:extLst>
          </p:cNvPr>
          <p:cNvSpPr/>
          <p:nvPr/>
        </p:nvSpPr>
        <p:spPr>
          <a:xfrm>
            <a:off x="119012" y="5480803"/>
            <a:ext cx="269708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Source: The Father of Hybrid Rice. </a:t>
            </a:r>
          </a:p>
          <a:p>
            <a:r>
              <a:rPr lang="en-US" sz="1400" i="1" dirty="0"/>
              <a:t>LUI Che Woo Prize</a:t>
            </a:r>
            <a:r>
              <a:rPr lang="en-US" sz="1400" dirty="0"/>
              <a:t>: </a:t>
            </a:r>
          </a:p>
          <a:p>
            <a:r>
              <a:rPr lang="en-US" altLang="zh-TW" sz="1400" dirty="0">
                <a:hlinkClick r:id="rId4"/>
              </a:rPr>
              <a:t>https://youtu.be/tq22whjfZ4w</a:t>
            </a:r>
            <a:endParaRPr lang="en-US" altLang="zh-TW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FC1751-1A90-4216-A09F-F838C558AC10}"/>
              </a:ext>
            </a:extLst>
          </p:cNvPr>
          <p:cNvSpPr/>
          <p:nvPr/>
        </p:nvSpPr>
        <p:spPr>
          <a:xfrm>
            <a:off x="9200818" y="5589749"/>
            <a:ext cx="2872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Yuan Long-ping. </a:t>
            </a:r>
            <a:r>
              <a:rPr lang="en-US" sz="1400" i="1" dirty="0"/>
              <a:t>LUI Che Woo Prize</a:t>
            </a:r>
            <a:r>
              <a:rPr lang="en-US" sz="1400" dirty="0"/>
              <a:t>: </a:t>
            </a:r>
            <a:r>
              <a:rPr lang="en-US" sz="1400" dirty="0">
                <a:hlinkClick r:id="rId5"/>
              </a:rPr>
              <a:t>http://www.luiprize.org/652/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7655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 flipH="1">
            <a:off x="9074349" y="1396153"/>
            <a:ext cx="2998639" cy="3680359"/>
          </a:xfrm>
          <a:prstGeom prst="rightArrow">
            <a:avLst>
              <a:gd name="adj1" fmla="val 57979"/>
              <a:gd name="adj2" fmla="val 2430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196147" y="1402078"/>
            <a:ext cx="2888054" cy="3449508"/>
          </a:xfrm>
          <a:prstGeom prst="rightArrow">
            <a:avLst>
              <a:gd name="adj1" fmla="val 57979"/>
              <a:gd name="adj2" fmla="val 2160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585521" y="4713459"/>
            <a:ext cx="2721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 Article on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Yuan Long-ping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F51E9-2690-4A22-8DA5-A3954B297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" r="1056"/>
          <a:stretch/>
        </p:blipFill>
        <p:spPr>
          <a:xfrm>
            <a:off x="374207" y="2159454"/>
            <a:ext cx="2126938" cy="1876152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F54E7A60-3B3E-40A9-9EDF-C3094507C60E}"/>
              </a:ext>
            </a:extLst>
          </p:cNvPr>
          <p:cNvSpPr/>
          <p:nvPr/>
        </p:nvSpPr>
        <p:spPr>
          <a:xfrm>
            <a:off x="3084201" y="1757183"/>
            <a:ext cx="5956697" cy="175432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research:</a:t>
            </a:r>
            <a:r>
              <a:rPr lang="en-US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Yuan’s decades of </a:t>
            </a:r>
            <a:r>
              <a:rPr lang="en-US" b="1" dirty="0"/>
              <a:t>research </a:t>
            </a:r>
            <a:r>
              <a:rPr lang="en-US" b="1" dirty="0">
                <a:highlight>
                  <a:srgbClr val="FFCCCC"/>
                </a:highlight>
              </a:rPr>
              <a:t>(n.)</a:t>
            </a:r>
            <a:r>
              <a:rPr lang="en-US" dirty="0"/>
              <a:t> in the field and laboratories finally bore fruit in the early 70’s of the last century.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… he has trained more than 3,000 scientists and </a:t>
            </a:r>
            <a:r>
              <a:rPr lang="en-US" b="1" dirty="0"/>
              <a:t>researchers </a:t>
            </a:r>
            <a:r>
              <a:rPr lang="en-US" b="1" dirty="0">
                <a:highlight>
                  <a:srgbClr val="FFCCCC"/>
                </a:highlight>
              </a:rPr>
              <a:t>(n.)</a:t>
            </a:r>
            <a:r>
              <a:rPr lang="en-US" b="1" dirty="0"/>
              <a:t> </a:t>
            </a:r>
            <a:r>
              <a:rPr lang="en-US" dirty="0"/>
              <a:t>…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2014AC-E1E0-4E40-B63F-28CE2BFC2F86}"/>
              </a:ext>
            </a:extLst>
          </p:cNvPr>
          <p:cNvSpPr/>
          <p:nvPr/>
        </p:nvSpPr>
        <p:spPr>
          <a:xfrm>
            <a:off x="3082635" y="3911143"/>
            <a:ext cx="5956697" cy="2308324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success: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Even after his </a:t>
            </a:r>
            <a:r>
              <a:rPr lang="en-US" b="1" dirty="0"/>
              <a:t>successes </a:t>
            </a:r>
            <a:r>
              <a:rPr lang="en-US" b="1" dirty="0">
                <a:highlight>
                  <a:srgbClr val="FFCCCC"/>
                </a:highlight>
              </a:rPr>
              <a:t>(n.)</a:t>
            </a:r>
            <a:r>
              <a:rPr lang="en-US" dirty="0"/>
              <a:t> and global recognition for his scientific breakthroughs, Yuan remained the man working in the field.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… it was widely accepted that this approach could not </a:t>
            </a:r>
            <a:r>
              <a:rPr lang="en-US" b="1" dirty="0"/>
              <a:t>succeed </a:t>
            </a:r>
            <a:r>
              <a:rPr lang="en-US" b="1" dirty="0">
                <a:highlight>
                  <a:srgbClr val="FFCCCC"/>
                </a:highlight>
              </a:rPr>
              <a:t>(v.)</a:t>
            </a:r>
            <a:r>
              <a:rPr lang="en-US" dirty="0"/>
              <a:t> for a self-pollinating crop like rice.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… Yuan is … the world’s first scientist </a:t>
            </a:r>
            <a:r>
              <a:rPr lang="en-US" b="1" dirty="0"/>
              <a:t>successfully</a:t>
            </a:r>
            <a:r>
              <a:rPr lang="en-US" dirty="0"/>
              <a:t> </a:t>
            </a:r>
            <a:r>
              <a:rPr lang="en-US" b="1" dirty="0">
                <a:highlight>
                  <a:srgbClr val="FFCCCC"/>
                </a:highlight>
              </a:rPr>
              <a:t>(adv.)</a:t>
            </a:r>
            <a:r>
              <a:rPr lang="en-US" b="1" dirty="0"/>
              <a:t> </a:t>
            </a:r>
            <a:r>
              <a:rPr lang="en-US" dirty="0"/>
              <a:t>utilizing heterosis of rice …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7B636A-B519-43B9-8026-F469379DB91A}"/>
              </a:ext>
            </a:extLst>
          </p:cNvPr>
          <p:cNvSpPr/>
          <p:nvPr/>
        </p:nvSpPr>
        <p:spPr>
          <a:xfrm>
            <a:off x="3084201" y="513359"/>
            <a:ext cx="65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u="sng" dirty="0"/>
              <a:t>Language Focus 2: Parts of Speech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C964E8-723A-40D6-AE27-BCA0DD1909F4}"/>
              </a:ext>
            </a:extLst>
          </p:cNvPr>
          <p:cNvSpPr/>
          <p:nvPr/>
        </p:nvSpPr>
        <p:spPr>
          <a:xfrm>
            <a:off x="3084202" y="893708"/>
            <a:ext cx="5990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Guide students to develop their knowledge of lexical relations by highlighting the vocabulary and parts of speech.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48A4B8-350F-4153-A794-98F5C3A1F2CB}"/>
              </a:ext>
            </a:extLst>
          </p:cNvPr>
          <p:cNvSpPr/>
          <p:nvPr/>
        </p:nvSpPr>
        <p:spPr>
          <a:xfrm>
            <a:off x="-720023" y="4584961"/>
            <a:ext cx="431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 Video on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“The Father of Hybrid Rice”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E99F38-1DB6-4714-890A-51BAE5B8E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121"/>
          <a:stretch/>
        </p:blipFill>
        <p:spPr>
          <a:xfrm>
            <a:off x="10546434" y="2261239"/>
            <a:ext cx="872857" cy="1998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B3048F6-1CDB-4281-B3BD-1649E6A3F52D}"/>
              </a:ext>
            </a:extLst>
          </p:cNvPr>
          <p:cNvSpPr/>
          <p:nvPr/>
        </p:nvSpPr>
        <p:spPr>
          <a:xfrm>
            <a:off x="119012" y="5149333"/>
            <a:ext cx="269708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Source: The Father of Hybrid Rice. </a:t>
            </a:r>
          </a:p>
          <a:p>
            <a:r>
              <a:rPr lang="en-US" sz="1400" i="1" dirty="0"/>
              <a:t>LUI Che Woo Prize</a:t>
            </a:r>
            <a:r>
              <a:rPr lang="en-US" sz="1400" dirty="0"/>
              <a:t>: </a:t>
            </a:r>
          </a:p>
          <a:p>
            <a:r>
              <a:rPr lang="en-US" altLang="zh-TW" sz="1400" dirty="0">
                <a:hlinkClick r:id="rId4"/>
              </a:rPr>
              <a:t>https://youtu.be/tq22whjfZ4w</a:t>
            </a:r>
            <a:endParaRPr lang="en-US" altLang="zh-TW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82D21D-6991-4BDA-A617-F76312460876}"/>
              </a:ext>
            </a:extLst>
          </p:cNvPr>
          <p:cNvSpPr/>
          <p:nvPr/>
        </p:nvSpPr>
        <p:spPr>
          <a:xfrm>
            <a:off x="9200818" y="5258279"/>
            <a:ext cx="2872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Yuan Long-ping. </a:t>
            </a:r>
            <a:r>
              <a:rPr lang="en-US" sz="1400" i="1" dirty="0"/>
              <a:t>LUI Che Woo Prize</a:t>
            </a:r>
            <a:r>
              <a:rPr lang="en-US" sz="1400" dirty="0"/>
              <a:t>: </a:t>
            </a:r>
            <a:r>
              <a:rPr lang="en-US" sz="1400" dirty="0">
                <a:hlinkClick r:id="rId5"/>
              </a:rPr>
              <a:t>http://www.luiprize.org/652/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082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 flipH="1">
            <a:off x="9074349" y="1396153"/>
            <a:ext cx="2998639" cy="3680359"/>
          </a:xfrm>
          <a:prstGeom prst="rightArrow">
            <a:avLst>
              <a:gd name="adj1" fmla="val 57979"/>
              <a:gd name="adj2" fmla="val 2430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196147" y="1402078"/>
            <a:ext cx="2888054" cy="3449508"/>
          </a:xfrm>
          <a:prstGeom prst="rightArrow">
            <a:avLst>
              <a:gd name="adj1" fmla="val 57979"/>
              <a:gd name="adj2" fmla="val 2160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F51E9-2690-4A22-8DA5-A3954B297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" r="1056"/>
          <a:stretch/>
        </p:blipFill>
        <p:spPr>
          <a:xfrm>
            <a:off x="374207" y="2159454"/>
            <a:ext cx="2126938" cy="18761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B636A-B519-43B9-8026-F469379DB91A}"/>
              </a:ext>
            </a:extLst>
          </p:cNvPr>
          <p:cNvSpPr/>
          <p:nvPr/>
        </p:nvSpPr>
        <p:spPr>
          <a:xfrm>
            <a:off x="3084201" y="513359"/>
            <a:ext cx="65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u="sng" dirty="0"/>
              <a:t>Language Focus 2: Parts of Speech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C964E8-723A-40D6-AE27-BCA0DD1909F4}"/>
              </a:ext>
            </a:extLst>
          </p:cNvPr>
          <p:cNvSpPr/>
          <p:nvPr/>
        </p:nvSpPr>
        <p:spPr>
          <a:xfrm>
            <a:off x="3084202" y="893708"/>
            <a:ext cx="5990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Guide students to develop their knowledge of lexical relations by highlighting the vocabulary and parts of speech.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E99F38-1DB6-4714-890A-51BAE5B8E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121"/>
          <a:stretch/>
        </p:blipFill>
        <p:spPr>
          <a:xfrm>
            <a:off x="10546434" y="2261239"/>
            <a:ext cx="872857" cy="1998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B3048F6-1CDB-4281-B3BD-1649E6A3F52D}"/>
              </a:ext>
            </a:extLst>
          </p:cNvPr>
          <p:cNvSpPr/>
          <p:nvPr/>
        </p:nvSpPr>
        <p:spPr>
          <a:xfrm>
            <a:off x="119012" y="5149333"/>
            <a:ext cx="269708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Source: The Father of Hybrid Rice. </a:t>
            </a:r>
          </a:p>
          <a:p>
            <a:r>
              <a:rPr lang="en-US" sz="1400" i="1" dirty="0"/>
              <a:t>LUI Che Woo Prize</a:t>
            </a:r>
            <a:r>
              <a:rPr lang="en-US" sz="1400" dirty="0"/>
              <a:t>: </a:t>
            </a:r>
          </a:p>
          <a:p>
            <a:r>
              <a:rPr lang="en-US" altLang="zh-TW" sz="1400" dirty="0">
                <a:hlinkClick r:id="rId4"/>
              </a:rPr>
              <a:t>https://youtu.be/tq22whjfZ4w</a:t>
            </a:r>
            <a:endParaRPr lang="en-US" altLang="zh-TW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82D21D-6991-4BDA-A617-F76312460876}"/>
              </a:ext>
            </a:extLst>
          </p:cNvPr>
          <p:cNvSpPr/>
          <p:nvPr/>
        </p:nvSpPr>
        <p:spPr>
          <a:xfrm>
            <a:off x="9200818" y="5258279"/>
            <a:ext cx="2872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Yuan Long-ping. </a:t>
            </a:r>
            <a:r>
              <a:rPr lang="en-US" sz="1400" i="1" dirty="0"/>
              <a:t>LUI Che Woo Prize</a:t>
            </a:r>
            <a:r>
              <a:rPr lang="en-US" sz="1400" dirty="0"/>
              <a:t>: </a:t>
            </a:r>
            <a:r>
              <a:rPr lang="en-US" sz="1400" dirty="0">
                <a:hlinkClick r:id="rId5"/>
              </a:rPr>
              <a:t>http://www.luiprize.org/652/</a:t>
            </a:r>
            <a:endParaRPr lang="en-US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ACE0A9-50E7-4C7F-BA7B-8FFD8BFBC560}"/>
              </a:ext>
            </a:extLst>
          </p:cNvPr>
          <p:cNvSpPr/>
          <p:nvPr/>
        </p:nvSpPr>
        <p:spPr>
          <a:xfrm>
            <a:off x="3122661" y="1785117"/>
            <a:ext cx="5956697" cy="203132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 err="1"/>
              <a:t>recognise</a:t>
            </a:r>
            <a:r>
              <a:rPr lang="en-US" b="1" dirty="0"/>
              <a:t>:</a:t>
            </a:r>
            <a:r>
              <a:rPr lang="en-US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Even after his successes and global </a:t>
            </a:r>
            <a:r>
              <a:rPr lang="en-US" b="1" dirty="0"/>
              <a:t>recognition </a:t>
            </a:r>
            <a:r>
              <a:rPr lang="en-US" b="1" dirty="0">
                <a:highlight>
                  <a:srgbClr val="FFCCCC"/>
                </a:highlight>
              </a:rPr>
              <a:t>(n.)</a:t>
            </a:r>
            <a:r>
              <a:rPr lang="en-US" dirty="0"/>
              <a:t> for his scientific breakthroughs, Yuan remained the man working in the field.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Professor Yuan Long-ping … is </a:t>
            </a:r>
            <a:r>
              <a:rPr lang="en-US" b="1" dirty="0" err="1"/>
              <a:t>recognised</a:t>
            </a:r>
            <a:r>
              <a:rPr lang="en-US" dirty="0"/>
              <a:t> </a:t>
            </a:r>
            <a:r>
              <a:rPr lang="en-US" b="1" dirty="0">
                <a:highlight>
                  <a:srgbClr val="FFCCCC"/>
                </a:highlight>
              </a:rPr>
              <a:t>(v.)</a:t>
            </a:r>
            <a:r>
              <a:rPr lang="en-US" b="1" dirty="0"/>
              <a:t> </a:t>
            </a:r>
            <a:r>
              <a:rPr lang="en-US" dirty="0"/>
              <a:t>worldwide for his scientific breakthrough in breeding high-yielding hybrid rice …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08C6E2-AAF7-4382-A532-16AB2B3755AC}"/>
              </a:ext>
            </a:extLst>
          </p:cNvPr>
          <p:cNvSpPr/>
          <p:nvPr/>
        </p:nvSpPr>
        <p:spPr>
          <a:xfrm>
            <a:off x="3117652" y="4304171"/>
            <a:ext cx="5956697" cy="147732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science: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As a budding </a:t>
            </a:r>
            <a:r>
              <a:rPr lang="en-US" b="1" dirty="0"/>
              <a:t>scientist</a:t>
            </a:r>
            <a:r>
              <a:rPr lang="en-US" dirty="0"/>
              <a:t> </a:t>
            </a:r>
            <a:r>
              <a:rPr lang="en-US" b="1" dirty="0">
                <a:highlight>
                  <a:srgbClr val="FFCCCC"/>
                </a:highlight>
              </a:rPr>
              <a:t>(n.)</a:t>
            </a:r>
            <a:r>
              <a:rPr lang="en-US" dirty="0"/>
              <a:t> in China, he had an idea that hybrid rice might end hunger.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Yuan Long-ping is awarded the inaugural LUI Che Woo Prize 2016 … for his </a:t>
            </a:r>
            <a:r>
              <a:rPr lang="en-US" b="1" dirty="0"/>
              <a:t>scientific</a:t>
            </a:r>
            <a:r>
              <a:rPr lang="en-US" dirty="0"/>
              <a:t> </a:t>
            </a:r>
            <a:r>
              <a:rPr lang="en-US" b="1" dirty="0">
                <a:highlight>
                  <a:srgbClr val="FFCCCC"/>
                </a:highlight>
              </a:rPr>
              <a:t>(adj.)</a:t>
            </a:r>
            <a:r>
              <a:rPr lang="en-US" b="1" dirty="0">
                <a:highlight>
                  <a:srgbClr val="FFFFFF"/>
                </a:highlight>
              </a:rPr>
              <a:t> </a:t>
            </a:r>
            <a:r>
              <a:rPr lang="en-US" dirty="0"/>
              <a:t>achievement …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B155A9-962D-48A1-B050-7D970EE5E255}"/>
              </a:ext>
            </a:extLst>
          </p:cNvPr>
          <p:cNvSpPr/>
          <p:nvPr/>
        </p:nvSpPr>
        <p:spPr>
          <a:xfrm>
            <a:off x="9585521" y="4713459"/>
            <a:ext cx="2721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 Article on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Yuan Long-ping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DC7429-6DC3-4347-ACDA-515F24317E9C}"/>
              </a:ext>
            </a:extLst>
          </p:cNvPr>
          <p:cNvSpPr/>
          <p:nvPr/>
        </p:nvSpPr>
        <p:spPr>
          <a:xfrm>
            <a:off x="-720023" y="4584961"/>
            <a:ext cx="431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 Video on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“The Father of Hybrid Rice”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62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15"/>
          <p:cNvSpPr/>
          <p:nvPr/>
        </p:nvSpPr>
        <p:spPr>
          <a:xfrm>
            <a:off x="196147" y="1402078"/>
            <a:ext cx="2888054" cy="3449508"/>
          </a:xfrm>
          <a:prstGeom prst="rightArrow">
            <a:avLst>
              <a:gd name="adj1" fmla="val 57979"/>
              <a:gd name="adj2" fmla="val 2160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B8235CC-0B65-4A4C-A58B-DFCE177CE57B}"/>
              </a:ext>
            </a:extLst>
          </p:cNvPr>
          <p:cNvSpPr/>
          <p:nvPr/>
        </p:nvSpPr>
        <p:spPr>
          <a:xfrm>
            <a:off x="3161534" y="2688924"/>
            <a:ext cx="691791" cy="435562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2925AE6-6416-4609-B587-C556EE001A17}"/>
              </a:ext>
            </a:extLst>
          </p:cNvPr>
          <p:cNvSpPr/>
          <p:nvPr/>
        </p:nvSpPr>
        <p:spPr>
          <a:xfrm>
            <a:off x="3161534" y="4030206"/>
            <a:ext cx="691791" cy="435562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7A9BCAA-1CD0-4544-908F-B3BFE7166564}"/>
              </a:ext>
            </a:extLst>
          </p:cNvPr>
          <p:cNvSpPr/>
          <p:nvPr/>
        </p:nvSpPr>
        <p:spPr>
          <a:xfrm>
            <a:off x="3161534" y="5528095"/>
            <a:ext cx="691791" cy="43556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86C21B04-A0EB-4232-A1C8-AD5048DC4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9484809"/>
              </p:ext>
            </p:extLst>
          </p:nvPr>
        </p:nvGraphicFramePr>
        <p:xfrm>
          <a:off x="2266506" y="2324677"/>
          <a:ext cx="6737816" cy="4133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Right Arrow 18"/>
          <p:cNvSpPr/>
          <p:nvPr/>
        </p:nvSpPr>
        <p:spPr>
          <a:xfrm flipH="1">
            <a:off x="9074349" y="1396153"/>
            <a:ext cx="2998639" cy="3680359"/>
          </a:xfrm>
          <a:prstGeom prst="rightArrow">
            <a:avLst>
              <a:gd name="adj1" fmla="val 57979"/>
              <a:gd name="adj2" fmla="val 2430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F51E9-2690-4A22-8DA5-A3954B2974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39" r="1056"/>
          <a:stretch/>
        </p:blipFill>
        <p:spPr>
          <a:xfrm>
            <a:off x="374207" y="2159454"/>
            <a:ext cx="2126938" cy="18761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B636A-B519-43B9-8026-F469379DB91A}"/>
              </a:ext>
            </a:extLst>
          </p:cNvPr>
          <p:cNvSpPr/>
          <p:nvPr/>
        </p:nvSpPr>
        <p:spPr>
          <a:xfrm>
            <a:off x="3084201" y="513359"/>
            <a:ext cx="65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u="sng" dirty="0"/>
              <a:t>Language Focus 3: Common Affixation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C964E8-723A-40D6-AE27-BCA0DD1909F4}"/>
              </a:ext>
            </a:extLst>
          </p:cNvPr>
          <p:cNvSpPr/>
          <p:nvPr/>
        </p:nvSpPr>
        <p:spPr>
          <a:xfrm>
            <a:off x="3084202" y="893708"/>
            <a:ext cx="5990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Guide students to develop their knowledge of word formation by highlighting some common affixation which will help students expand their vocabulary.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E99F38-1DB6-4714-890A-51BAE5B8E8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3121"/>
          <a:stretch/>
        </p:blipFill>
        <p:spPr>
          <a:xfrm>
            <a:off x="10546434" y="2261239"/>
            <a:ext cx="872857" cy="1998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B3048F6-1CDB-4281-B3BD-1649E6A3F52D}"/>
              </a:ext>
            </a:extLst>
          </p:cNvPr>
          <p:cNvSpPr/>
          <p:nvPr/>
        </p:nvSpPr>
        <p:spPr>
          <a:xfrm>
            <a:off x="119012" y="5149333"/>
            <a:ext cx="269708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Source: The Father of Hybrid Rice. </a:t>
            </a:r>
          </a:p>
          <a:p>
            <a:r>
              <a:rPr lang="en-US" sz="1400" i="1" dirty="0"/>
              <a:t>LUI Che Woo Prize</a:t>
            </a:r>
            <a:r>
              <a:rPr lang="en-US" sz="1400" dirty="0"/>
              <a:t>: </a:t>
            </a:r>
          </a:p>
          <a:p>
            <a:r>
              <a:rPr lang="en-US" altLang="zh-TW" sz="1400" dirty="0">
                <a:hlinkClick r:id="rId9"/>
              </a:rPr>
              <a:t>https://youtu.be/tq22whjfZ4w</a:t>
            </a:r>
            <a:endParaRPr lang="en-US" altLang="zh-TW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82D21D-6991-4BDA-A617-F76312460876}"/>
              </a:ext>
            </a:extLst>
          </p:cNvPr>
          <p:cNvSpPr/>
          <p:nvPr/>
        </p:nvSpPr>
        <p:spPr>
          <a:xfrm>
            <a:off x="9200818" y="5258279"/>
            <a:ext cx="2872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Yuan Long-ping. </a:t>
            </a:r>
            <a:r>
              <a:rPr lang="en-US" sz="1400" i="1" dirty="0"/>
              <a:t>LUI Che Woo Prize</a:t>
            </a:r>
            <a:r>
              <a:rPr lang="en-US" sz="1400" dirty="0"/>
              <a:t>: </a:t>
            </a:r>
            <a:r>
              <a:rPr lang="en-US" sz="1400" dirty="0">
                <a:hlinkClick r:id="rId10"/>
              </a:rPr>
              <a:t>http://www.luiprize.org/652/</a:t>
            </a:r>
            <a:endParaRPr lang="en-US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2FE305-D82D-438D-8A0A-9B5447C7136E}"/>
              </a:ext>
            </a:extLst>
          </p:cNvPr>
          <p:cNvSpPr/>
          <p:nvPr/>
        </p:nvSpPr>
        <p:spPr>
          <a:xfrm>
            <a:off x="3084201" y="1891907"/>
            <a:ext cx="487799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Nouns</a:t>
            </a:r>
            <a:r>
              <a:rPr lang="en-US" dirty="0"/>
              <a:t> ending in </a:t>
            </a:r>
            <a:r>
              <a:rPr lang="en-US" b="1" dirty="0"/>
              <a:t>-</a:t>
            </a:r>
            <a:r>
              <a:rPr lang="en-US" b="1" dirty="0" err="1"/>
              <a:t>tion</a:t>
            </a:r>
            <a:r>
              <a:rPr lang="en-US" dirty="0"/>
              <a:t>,  </a:t>
            </a:r>
            <a:r>
              <a:rPr lang="en-US" b="1" dirty="0"/>
              <a:t>-or</a:t>
            </a:r>
            <a:r>
              <a:rPr lang="en-US" dirty="0"/>
              <a:t> and </a:t>
            </a:r>
            <a:r>
              <a:rPr lang="en-US" b="1" dirty="0"/>
              <a:t>-</a:t>
            </a:r>
            <a:r>
              <a:rPr lang="en-US" b="1" dirty="0" err="1"/>
              <a:t>tist</a:t>
            </a:r>
            <a:r>
              <a:rPr lang="en-US" dirty="0"/>
              <a:t>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683F66-30B3-4D88-8D7A-D123B2CACA91}"/>
              </a:ext>
            </a:extLst>
          </p:cNvPr>
          <p:cNvSpPr/>
          <p:nvPr/>
        </p:nvSpPr>
        <p:spPr>
          <a:xfrm>
            <a:off x="9585521" y="4713459"/>
            <a:ext cx="2721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 Article on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Yuan Long-ping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CBB46E-FD14-4DE1-9E59-D92CBEFFA5A2}"/>
              </a:ext>
            </a:extLst>
          </p:cNvPr>
          <p:cNvSpPr/>
          <p:nvPr/>
        </p:nvSpPr>
        <p:spPr>
          <a:xfrm>
            <a:off x="-720023" y="4584961"/>
            <a:ext cx="431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 Video on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“The Father of Hybrid Rice”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7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CA33A1C6-342F-4062-9CDA-B2E1143C7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EE5D1F91-1159-4352-BACE-50E38A891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2EB136E8-D6CA-4B21-9A2D-FB67F1401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AD25C203-F529-41D4-A4D5-7031515869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22494DA7-970F-4ABC-91C8-24FAA0367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5337344E-E647-4412-B2D2-340A8620C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E982924C-1DE4-4379-98D6-AE855A6A6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BB9DAEDF-8E23-426D-AF9F-F68779DF1A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F1B25479-E70E-46D9-946A-4430741B18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8" grpId="0" animBg="1"/>
      <p:bldGraphic spid="27" grpId="0" uiExpand="1">
        <p:bldSub>
          <a:bldDgm bld="one"/>
        </p:bldSub>
      </p:bldGraphic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0544" y="1841178"/>
            <a:ext cx="74319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explore concepts related to food security, e.g.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70576" y="2279730"/>
            <a:ext cx="6931831" cy="1278652"/>
            <a:chOff x="757112" y="2819878"/>
            <a:chExt cx="9830197" cy="942865"/>
          </a:xfrm>
        </p:grpSpPr>
        <p:sp>
          <p:nvSpPr>
            <p:cNvPr id="52" name="Rounded Rectangle 51"/>
            <p:cNvSpPr/>
            <p:nvPr/>
          </p:nvSpPr>
          <p:spPr>
            <a:xfrm>
              <a:off x="758986" y="2819878"/>
              <a:ext cx="9729433" cy="940437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7112" y="2877632"/>
              <a:ext cx="9830197" cy="885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the problem of food scarcity and the reasons behind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the contribution of Yuan Long-ping, a</a:t>
              </a:r>
              <a:r>
                <a:rPr lang="zh-CN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Chinese scientist, to addressing food insecurity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our role in safeguarding food security of our country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05974" y="1414290"/>
            <a:ext cx="2835844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Objectives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05975" y="4703435"/>
            <a:ext cx="6826700" cy="1664737"/>
            <a:chOff x="809331" y="4966833"/>
            <a:chExt cx="6916966" cy="4685394"/>
          </a:xfrm>
        </p:grpSpPr>
        <p:sp>
          <p:nvSpPr>
            <p:cNvPr id="19" name="Rounded Rectangle 18"/>
            <p:cNvSpPr/>
            <p:nvPr/>
          </p:nvSpPr>
          <p:spPr>
            <a:xfrm>
              <a:off x="809331" y="4966833"/>
              <a:ext cx="6916966" cy="4685394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17434" y="5343691"/>
              <a:ext cx="6830115" cy="2703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listening, speaking, reading/viewing and writing skills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text structures (e.g. infographic, video, article)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the use of the simple past tense and the present perfect tense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vocabulary building strategies (i.e. parts of speech, common affixation)</a:t>
              </a: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393806"/>
              </p:ext>
            </p:extLst>
          </p:nvPr>
        </p:nvGraphicFramePr>
        <p:xfrm>
          <a:off x="305974" y="326009"/>
          <a:ext cx="11358226" cy="92429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23768">
                  <a:extLst>
                    <a:ext uri="{9D8B030D-6E8A-4147-A177-3AD203B41FA5}">
                      <a16:colId xmlns:a16="http://schemas.microsoft.com/office/drawing/2014/main" val="2242500780"/>
                    </a:ext>
                  </a:extLst>
                </a:gridCol>
                <a:gridCol w="4642658">
                  <a:extLst>
                    <a:ext uri="{9D8B030D-6E8A-4147-A177-3AD203B41FA5}">
                      <a16:colId xmlns:a16="http://schemas.microsoft.com/office/drawing/2014/main" val="1916337937"/>
                    </a:ext>
                  </a:extLst>
                </a:gridCol>
                <a:gridCol w="3891800">
                  <a:extLst>
                    <a:ext uri="{9D8B030D-6E8A-4147-A177-3AD203B41FA5}">
                      <a16:colId xmlns:a16="http://schemas.microsoft.com/office/drawing/2014/main" val="193616843"/>
                    </a:ext>
                  </a:extLst>
                </a:gridCol>
              </a:tblGrid>
              <a:tr h="313437">
                <a:tc>
                  <a:txBody>
                    <a:bodyPr/>
                    <a:lstStyle/>
                    <a:p>
                      <a:r>
                        <a:rPr kumimoji="0" lang="en-GB" altLang="zh-TW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Module</a:t>
                      </a:r>
                      <a:endParaRPr lang="en-US" sz="1900" b="0" u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altLang="zh-TW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Unit</a:t>
                      </a:r>
                      <a:endParaRPr lang="en-US" sz="19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altLang="zh-TW" sz="19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9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66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027475"/>
                  </a:ext>
                </a:extLst>
              </a:tr>
              <a:tr h="543291">
                <a:tc>
                  <a:txBody>
                    <a:bodyPr/>
                    <a:lstStyle/>
                    <a:p>
                      <a:pPr algn="l"/>
                      <a:r>
                        <a:rPr lang="en-GB" altLang="zh-TW" sz="1900" u="none" dirty="0"/>
                        <a:t>Wonderful Things</a:t>
                      </a:r>
                      <a:endParaRPr lang="en-GB" altLang="zh-TW" sz="1900" b="0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900" dirty="0"/>
                        <a:t>Successful People and Amazing Deeds</a:t>
                      </a:r>
                      <a:endParaRPr lang="en-US" altLang="zh-TW" sz="1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altLang="zh-TW" sz="1900" dirty="0"/>
                        <a:t>Father of Hybrid Rice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405343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345688" y="3822762"/>
            <a:ext cx="2778251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Objectives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5874" y="4210173"/>
            <a:ext cx="5770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develop language knowledge and skills, e.g.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410119" y="1136696"/>
            <a:ext cx="8353205" cy="5584783"/>
            <a:chOff x="5345553" y="1216105"/>
            <a:chExt cx="8353205" cy="5584783"/>
          </a:xfrm>
        </p:grpSpPr>
        <p:graphicFrame>
          <p:nvGraphicFramePr>
            <p:cNvPr id="5" name="Diagram 4"/>
            <p:cNvGraphicFramePr/>
            <p:nvPr>
              <p:extLst/>
            </p:nvPr>
          </p:nvGraphicFramePr>
          <p:xfrm>
            <a:off x="5345553" y="1216105"/>
            <a:ext cx="8353205" cy="558478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10075007" y="4680001"/>
              <a:ext cx="14215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altLang="zh-TW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Security </a:t>
              </a:r>
            </a:p>
            <a:p>
              <a:pPr algn="ctr"/>
              <a:r>
                <a:rPr lang="en-GB" altLang="zh-TW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412486" y="4680001"/>
              <a:ext cx="154302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altLang="zh-TW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 Language</a:t>
              </a:r>
            </a:p>
            <a:p>
              <a:pPr algn="ctr"/>
              <a:r>
                <a:rPr lang="en-GB" altLang="zh-TW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urved Down Arrow 6"/>
            <p:cNvSpPr/>
            <p:nvPr/>
          </p:nvSpPr>
          <p:spPr>
            <a:xfrm>
              <a:off x="8763551" y="2015697"/>
              <a:ext cx="1580763" cy="389514"/>
            </a:xfrm>
            <a:prstGeom prst="curvedDownArrow">
              <a:avLst>
                <a:gd name="adj1" fmla="val 25000"/>
                <a:gd name="adj2" fmla="val 115921"/>
                <a:gd name="adj3" fmla="val 25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Curved Down Arrow 46"/>
            <p:cNvSpPr/>
            <p:nvPr/>
          </p:nvSpPr>
          <p:spPr>
            <a:xfrm flipH="1" flipV="1">
              <a:off x="8714208" y="5727353"/>
              <a:ext cx="1450103" cy="394910"/>
            </a:xfrm>
            <a:prstGeom prst="curvedDownArrow">
              <a:avLst>
                <a:gd name="adj1" fmla="val 25000"/>
                <a:gd name="adj2" fmla="val 114574"/>
                <a:gd name="adj3" fmla="val 25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241292" y="3415168"/>
              <a:ext cx="883776" cy="889991"/>
              <a:chOff x="2422601" y="293450"/>
              <a:chExt cx="959643" cy="1008955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422601" y="293450"/>
                <a:ext cx="959643" cy="1008955"/>
              </a:xfrm>
              <a:prstGeom prst="ellipse">
                <a:avLst/>
              </a:prstGeom>
              <a:solidFill>
                <a:schemeClr val="bg1"/>
              </a:solidFill>
              <a:ln w="25400" cmpd="dbl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332" y="484377"/>
                <a:ext cx="757412" cy="612411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8711066" y="4534340"/>
              <a:ext cx="1553825" cy="1118278"/>
              <a:chOff x="8719973" y="923752"/>
              <a:chExt cx="1614086" cy="1309336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8832633" y="923752"/>
                <a:ext cx="1396944" cy="13093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719973" y="1197024"/>
                <a:ext cx="1614086" cy="6846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zh-TW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Father of Hybrid Rice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207764"/>
            <a:ext cx="2743200" cy="365125"/>
          </a:xfrm>
        </p:spPr>
        <p:txBody>
          <a:bodyPr/>
          <a:lstStyle/>
          <a:p>
            <a:fld id="{E48CB9A0-4162-44E9-9A46-94710FDAAC3B}" type="slidenum">
              <a:rPr lang="zh-HK" altLang="en-US" smtClean="0"/>
              <a:t>2</a:t>
            </a:fld>
            <a:endParaRPr lang="zh-HK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5EEDB57-4A5F-486F-B09F-1703684067C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111" b="64667" l="67688" r="77125"/>
                    </a14:imgEffect>
                  </a14:imgLayer>
                </a14:imgProps>
              </a:ext>
            </a:extLst>
          </a:blip>
          <a:srcRect l="67622" t="48200" r="22892" b="35486"/>
          <a:stretch/>
        </p:blipFill>
        <p:spPr>
          <a:xfrm>
            <a:off x="10916186" y="3071100"/>
            <a:ext cx="1067726" cy="1032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05D6F57-10B7-4D5B-B364-8424A99BEB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2818" y="2780069"/>
            <a:ext cx="2487507" cy="140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67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15"/>
          <p:cNvSpPr/>
          <p:nvPr/>
        </p:nvSpPr>
        <p:spPr>
          <a:xfrm>
            <a:off x="196147" y="1402078"/>
            <a:ext cx="2888054" cy="3449508"/>
          </a:xfrm>
          <a:prstGeom prst="rightArrow">
            <a:avLst>
              <a:gd name="adj1" fmla="val 57979"/>
              <a:gd name="adj2" fmla="val 2160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C2A9ABF-F38E-4712-B8B5-020D2C4A81D2}"/>
              </a:ext>
            </a:extLst>
          </p:cNvPr>
          <p:cNvSpPr/>
          <p:nvPr/>
        </p:nvSpPr>
        <p:spPr>
          <a:xfrm>
            <a:off x="2942568" y="3103673"/>
            <a:ext cx="730880" cy="435562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5C11EDE-84C1-4E90-969B-15A8AA3032ED}"/>
              </a:ext>
            </a:extLst>
          </p:cNvPr>
          <p:cNvSpPr/>
          <p:nvPr/>
        </p:nvSpPr>
        <p:spPr>
          <a:xfrm>
            <a:off x="2942567" y="4998974"/>
            <a:ext cx="725639" cy="569343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flipH="1">
            <a:off x="9074349" y="1396153"/>
            <a:ext cx="2998639" cy="3680359"/>
          </a:xfrm>
          <a:prstGeom prst="rightArrow">
            <a:avLst>
              <a:gd name="adj1" fmla="val 57979"/>
              <a:gd name="adj2" fmla="val 2430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F51E9-2690-4A22-8DA5-A3954B297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" r="1056"/>
          <a:stretch/>
        </p:blipFill>
        <p:spPr>
          <a:xfrm>
            <a:off x="374207" y="2159454"/>
            <a:ext cx="2126938" cy="18761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B636A-B519-43B9-8026-F469379DB91A}"/>
              </a:ext>
            </a:extLst>
          </p:cNvPr>
          <p:cNvSpPr/>
          <p:nvPr/>
        </p:nvSpPr>
        <p:spPr>
          <a:xfrm>
            <a:off x="3084201" y="513359"/>
            <a:ext cx="65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u="sng" dirty="0"/>
              <a:t>Language Focus 3: Common Affixation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C964E8-723A-40D6-AE27-BCA0DD1909F4}"/>
              </a:ext>
            </a:extLst>
          </p:cNvPr>
          <p:cNvSpPr/>
          <p:nvPr/>
        </p:nvSpPr>
        <p:spPr>
          <a:xfrm>
            <a:off x="3084202" y="893708"/>
            <a:ext cx="5990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Guide students to develop their knowledge of word formation by highlighting some common affixation which will help students expand their vocabulary.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E99F38-1DB6-4714-890A-51BAE5B8E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121"/>
          <a:stretch/>
        </p:blipFill>
        <p:spPr>
          <a:xfrm>
            <a:off x="10546434" y="2261239"/>
            <a:ext cx="872857" cy="1998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B3048F6-1CDB-4281-B3BD-1649E6A3F52D}"/>
              </a:ext>
            </a:extLst>
          </p:cNvPr>
          <p:cNvSpPr/>
          <p:nvPr/>
        </p:nvSpPr>
        <p:spPr>
          <a:xfrm>
            <a:off x="119012" y="5149333"/>
            <a:ext cx="269708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Source: The Father of Hybrid Rice. </a:t>
            </a:r>
          </a:p>
          <a:p>
            <a:r>
              <a:rPr lang="en-US" sz="1400" i="1" dirty="0"/>
              <a:t>LUI Che Woo Prize</a:t>
            </a:r>
            <a:r>
              <a:rPr lang="en-US" sz="1400" dirty="0"/>
              <a:t>: </a:t>
            </a:r>
          </a:p>
          <a:p>
            <a:r>
              <a:rPr lang="en-US" altLang="zh-TW" sz="1400" dirty="0">
                <a:hlinkClick r:id="rId4"/>
              </a:rPr>
              <a:t>https://youtu.be/tq22whjfZ4w</a:t>
            </a:r>
            <a:endParaRPr lang="en-US" altLang="zh-TW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82D21D-6991-4BDA-A617-F76312460876}"/>
              </a:ext>
            </a:extLst>
          </p:cNvPr>
          <p:cNvSpPr/>
          <p:nvPr/>
        </p:nvSpPr>
        <p:spPr>
          <a:xfrm>
            <a:off x="9200818" y="5258279"/>
            <a:ext cx="2872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Yuan Long-ping. </a:t>
            </a:r>
            <a:r>
              <a:rPr lang="en-US" sz="1400" i="1" dirty="0"/>
              <a:t>LUI Che Woo Prize</a:t>
            </a:r>
            <a:r>
              <a:rPr lang="en-US" sz="1400" dirty="0"/>
              <a:t>: </a:t>
            </a:r>
            <a:r>
              <a:rPr lang="en-US" sz="1400" dirty="0">
                <a:hlinkClick r:id="rId5"/>
              </a:rPr>
              <a:t>http://www.luiprize.org/652/</a:t>
            </a:r>
            <a:endParaRPr lang="en-US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2FE305-D82D-438D-8A0A-9B5447C7136E}"/>
              </a:ext>
            </a:extLst>
          </p:cNvPr>
          <p:cNvSpPr/>
          <p:nvPr/>
        </p:nvSpPr>
        <p:spPr>
          <a:xfrm>
            <a:off x="3084201" y="1891907"/>
            <a:ext cx="487799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Adjectives</a:t>
            </a:r>
            <a:r>
              <a:rPr lang="en-US" dirty="0"/>
              <a:t> ending in </a:t>
            </a:r>
            <a:r>
              <a:rPr lang="en-US" b="1" dirty="0"/>
              <a:t>-al</a:t>
            </a:r>
            <a:r>
              <a:rPr lang="en-US" dirty="0"/>
              <a:t> and </a:t>
            </a:r>
            <a:r>
              <a:rPr lang="en-US" b="1" dirty="0"/>
              <a:t>–able/-</a:t>
            </a:r>
            <a:r>
              <a:rPr lang="en-US" b="1" dirty="0" err="1"/>
              <a:t>ible</a:t>
            </a:r>
            <a:r>
              <a:rPr lang="en-US" dirty="0"/>
              <a:t>: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33AA410-0BAD-4DD4-8359-8F14DE38E8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8946450"/>
              </p:ext>
            </p:extLst>
          </p:nvPr>
        </p:nvGraphicFramePr>
        <p:xfrm>
          <a:off x="1809305" y="2460688"/>
          <a:ext cx="7265043" cy="370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9B095DB7-1E46-41CD-8528-475225219516}"/>
              </a:ext>
            </a:extLst>
          </p:cNvPr>
          <p:cNvSpPr/>
          <p:nvPr/>
        </p:nvSpPr>
        <p:spPr>
          <a:xfrm>
            <a:off x="9585521" y="4713459"/>
            <a:ext cx="2721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 Article on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Yuan Long-ping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2128A2-E19D-4026-B217-F5ABBAB0B04A}"/>
              </a:ext>
            </a:extLst>
          </p:cNvPr>
          <p:cNvSpPr/>
          <p:nvPr/>
        </p:nvSpPr>
        <p:spPr>
          <a:xfrm>
            <a:off x="-720023" y="4584961"/>
            <a:ext cx="431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 Video on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“The Father of Hybrid Rice”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3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A33A1C6-342F-4062-9CDA-B2E1143C7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EE5D1F91-1159-4352-BACE-50E38A891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EB136E8-D6CA-4B21-9A2D-FB67F1401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D25C203-F529-41D4-A4D5-7031515869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2494DA7-970F-4ABC-91C8-24FAA0367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337344E-E647-4412-B2D2-340A8620C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3" grpId="0"/>
      <p:bldGraphic spid="17" grpId="0" uiExpand="1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6901081-ACB4-4BE6-ADF7-B6686CC12BE3}"/>
              </a:ext>
            </a:extLst>
          </p:cNvPr>
          <p:cNvSpPr/>
          <p:nvPr/>
        </p:nvSpPr>
        <p:spPr>
          <a:xfrm>
            <a:off x="2967929" y="3955587"/>
            <a:ext cx="588663" cy="435562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196147" y="1402078"/>
            <a:ext cx="2888054" cy="3449508"/>
          </a:xfrm>
          <a:prstGeom prst="rightArrow">
            <a:avLst>
              <a:gd name="adj1" fmla="val 57979"/>
              <a:gd name="adj2" fmla="val 2160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flipH="1">
            <a:off x="9074349" y="1396153"/>
            <a:ext cx="2998639" cy="3680359"/>
          </a:xfrm>
          <a:prstGeom prst="rightArrow">
            <a:avLst>
              <a:gd name="adj1" fmla="val 57979"/>
              <a:gd name="adj2" fmla="val 2430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F51E9-2690-4A22-8DA5-A3954B297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" r="1056"/>
          <a:stretch/>
        </p:blipFill>
        <p:spPr>
          <a:xfrm>
            <a:off x="374207" y="2159454"/>
            <a:ext cx="2126938" cy="18761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B636A-B519-43B9-8026-F469379DB91A}"/>
              </a:ext>
            </a:extLst>
          </p:cNvPr>
          <p:cNvSpPr/>
          <p:nvPr/>
        </p:nvSpPr>
        <p:spPr>
          <a:xfrm>
            <a:off x="3084201" y="513359"/>
            <a:ext cx="65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u="sng" dirty="0"/>
              <a:t>Language Focus 3: Common Affixation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C964E8-723A-40D6-AE27-BCA0DD1909F4}"/>
              </a:ext>
            </a:extLst>
          </p:cNvPr>
          <p:cNvSpPr/>
          <p:nvPr/>
        </p:nvSpPr>
        <p:spPr>
          <a:xfrm>
            <a:off x="3084202" y="893708"/>
            <a:ext cx="5990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Guide students to develop their knowledge of word formation by highlighting some common affixation which will help students expand their vocabulary.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E99F38-1DB6-4714-890A-51BAE5B8E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121"/>
          <a:stretch/>
        </p:blipFill>
        <p:spPr>
          <a:xfrm>
            <a:off x="10546434" y="2261239"/>
            <a:ext cx="872857" cy="1998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B3048F6-1CDB-4281-B3BD-1649E6A3F52D}"/>
              </a:ext>
            </a:extLst>
          </p:cNvPr>
          <p:cNvSpPr/>
          <p:nvPr/>
        </p:nvSpPr>
        <p:spPr>
          <a:xfrm>
            <a:off x="119012" y="5149333"/>
            <a:ext cx="269708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Source: The Father of Hybrid Rice. </a:t>
            </a:r>
          </a:p>
          <a:p>
            <a:r>
              <a:rPr lang="en-US" sz="1400" i="1" dirty="0"/>
              <a:t>LUI Che Woo Prize</a:t>
            </a:r>
            <a:r>
              <a:rPr lang="en-US" sz="1400" dirty="0"/>
              <a:t>: </a:t>
            </a:r>
          </a:p>
          <a:p>
            <a:r>
              <a:rPr lang="en-US" altLang="zh-TW" sz="1400" dirty="0">
                <a:hlinkClick r:id="rId4"/>
              </a:rPr>
              <a:t>https://youtu.be/tq22whjfZ4w</a:t>
            </a:r>
            <a:endParaRPr lang="en-US" altLang="zh-TW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82D21D-6991-4BDA-A617-F76312460876}"/>
              </a:ext>
            </a:extLst>
          </p:cNvPr>
          <p:cNvSpPr/>
          <p:nvPr/>
        </p:nvSpPr>
        <p:spPr>
          <a:xfrm>
            <a:off x="9200818" y="5258279"/>
            <a:ext cx="2872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Yuan Long-ping. </a:t>
            </a:r>
            <a:r>
              <a:rPr lang="en-US" sz="1400" i="1" dirty="0"/>
              <a:t>LUI Che Woo Prize</a:t>
            </a:r>
            <a:r>
              <a:rPr lang="en-US" sz="1400" dirty="0"/>
              <a:t>: </a:t>
            </a:r>
            <a:r>
              <a:rPr lang="en-US" sz="1400" dirty="0">
                <a:hlinkClick r:id="rId5"/>
              </a:rPr>
              <a:t>http://www.luiprize.org/652/</a:t>
            </a:r>
            <a:endParaRPr lang="en-US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2FE305-D82D-438D-8A0A-9B5447C7136E}"/>
              </a:ext>
            </a:extLst>
          </p:cNvPr>
          <p:cNvSpPr/>
          <p:nvPr/>
        </p:nvSpPr>
        <p:spPr>
          <a:xfrm>
            <a:off x="3084201" y="1891907"/>
            <a:ext cx="487799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Adverbs</a:t>
            </a:r>
            <a:r>
              <a:rPr lang="en-US" dirty="0"/>
              <a:t> ending in </a:t>
            </a:r>
            <a:r>
              <a:rPr lang="en-US" b="1" dirty="0"/>
              <a:t>-</a:t>
            </a:r>
            <a:r>
              <a:rPr lang="en-US" b="1" dirty="0" err="1"/>
              <a:t>ly</a:t>
            </a:r>
            <a:r>
              <a:rPr lang="en-US" b="1" dirty="0"/>
              <a:t>:</a:t>
            </a:r>
          </a:p>
        </p:txBody>
      </p:sp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4EB28A4F-C1C7-4D63-929B-CEF5F19129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6408536"/>
              </p:ext>
            </p:extLst>
          </p:nvPr>
        </p:nvGraphicFramePr>
        <p:xfrm>
          <a:off x="1772904" y="2075353"/>
          <a:ext cx="7265043" cy="4196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35C5BC00-52E6-4D48-8BF3-557D90B8AFAD}"/>
              </a:ext>
            </a:extLst>
          </p:cNvPr>
          <p:cNvSpPr/>
          <p:nvPr/>
        </p:nvSpPr>
        <p:spPr>
          <a:xfrm>
            <a:off x="9585521" y="4713459"/>
            <a:ext cx="2721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 Article on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Yuan Long-ping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B22A6B1-893A-4B73-82F8-D2BE7DF8A305}"/>
              </a:ext>
            </a:extLst>
          </p:cNvPr>
          <p:cNvSpPr/>
          <p:nvPr/>
        </p:nvSpPr>
        <p:spPr>
          <a:xfrm>
            <a:off x="-720023" y="4584961"/>
            <a:ext cx="431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 Video on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“The Father of Hybrid Rice”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09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dgm id="{CA33A1C6-342F-4062-9CDA-B2E1143C7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dgm id="{EE5D1F91-1159-4352-BACE-50E38A891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dgm id="{2EB136E8-D6CA-4B21-9A2D-FB67F1401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3" grpId="0"/>
      <p:bldGraphic spid="29" grpId="0" uiExpand="1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3ABC4-946B-4D34-AD96-76E815B2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22</a:t>
            </a:fld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16FAAB8-B741-4582-94A4-42F9F4B32EF7}"/>
              </a:ext>
            </a:extLst>
          </p:cNvPr>
          <p:cNvSpPr txBox="1">
            <a:spLocks/>
          </p:cNvSpPr>
          <p:nvPr/>
        </p:nvSpPr>
        <p:spPr>
          <a:xfrm>
            <a:off x="9298890" y="64504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D8345E-4E1F-46C7-9F87-24FCA86018EC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0FD898-6859-47C3-8AD5-5BC398375A7E}"/>
              </a:ext>
            </a:extLst>
          </p:cNvPr>
          <p:cNvGrpSpPr/>
          <p:nvPr/>
        </p:nvGrpSpPr>
        <p:grpSpPr>
          <a:xfrm>
            <a:off x="37583" y="1874708"/>
            <a:ext cx="3716454" cy="2548702"/>
            <a:chOff x="210734" y="2007836"/>
            <a:chExt cx="3999759" cy="461521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E8E67FB-DC38-47BD-BF62-3ACD1F9140B0}"/>
                </a:ext>
              </a:extLst>
            </p:cNvPr>
            <p:cNvGrpSpPr/>
            <p:nvPr/>
          </p:nvGrpSpPr>
          <p:grpSpPr>
            <a:xfrm>
              <a:off x="210734" y="2007836"/>
              <a:ext cx="3999759" cy="4615218"/>
              <a:chOff x="335406" y="903027"/>
              <a:chExt cx="4162569" cy="4615218"/>
            </a:xfrm>
          </p:grpSpPr>
          <p:sp>
            <p:nvSpPr>
              <p:cNvPr id="13" name="Rounded Rectangular Callout 6">
                <a:extLst>
                  <a:ext uri="{FF2B5EF4-FFF2-40B4-BE49-F238E27FC236}">
                    <a16:creationId xmlns:a16="http://schemas.microsoft.com/office/drawing/2014/main" id="{509C77F6-8858-4920-ACCB-8989D0F344D0}"/>
                  </a:ext>
                </a:extLst>
              </p:cNvPr>
              <p:cNvSpPr/>
              <p:nvPr/>
            </p:nvSpPr>
            <p:spPr>
              <a:xfrm flipH="1">
                <a:off x="335406" y="903027"/>
                <a:ext cx="3957851" cy="4462818"/>
              </a:xfrm>
              <a:prstGeom prst="wedgeRoundRectCallout">
                <a:avLst>
                  <a:gd name="adj1" fmla="val -47008"/>
                  <a:gd name="adj2" fmla="val 25842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Rounded Rectangular Callout 7">
                <a:extLst>
                  <a:ext uri="{FF2B5EF4-FFF2-40B4-BE49-F238E27FC236}">
                    <a16:creationId xmlns:a16="http://schemas.microsoft.com/office/drawing/2014/main" id="{B153EAD4-3123-4282-8CDD-54F4D5DCE732}"/>
                  </a:ext>
                </a:extLst>
              </p:cNvPr>
              <p:cNvSpPr/>
              <p:nvPr/>
            </p:nvSpPr>
            <p:spPr>
              <a:xfrm flipH="1">
                <a:off x="540124" y="1055427"/>
                <a:ext cx="3957851" cy="4462818"/>
              </a:xfrm>
              <a:prstGeom prst="wedgeRoundRectCallout">
                <a:avLst>
                  <a:gd name="adj1" fmla="val -62654"/>
                  <a:gd name="adj2" fmla="val 2023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2" name="標題 1">
              <a:extLst>
                <a:ext uri="{FF2B5EF4-FFF2-40B4-BE49-F238E27FC236}">
                  <a16:creationId xmlns:a16="http://schemas.microsoft.com/office/drawing/2014/main" id="{12F268AC-582B-4C53-8528-6E6ADD71D7FE}"/>
                </a:ext>
              </a:extLst>
            </p:cNvPr>
            <p:cNvSpPr txBox="1">
              <a:spLocks/>
            </p:cNvSpPr>
            <p:nvPr/>
          </p:nvSpPr>
          <p:spPr>
            <a:xfrm>
              <a:off x="554056" y="2934847"/>
              <a:ext cx="3459727" cy="103598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2000" b="1" dirty="0"/>
                <a:t>1. </a:t>
              </a:r>
              <a:r>
                <a:rPr lang="en-US" sz="2000" b="1" dirty="0">
                  <a:solidFill>
                    <a:srgbClr val="333333"/>
                  </a:solidFill>
                  <a:ea typeface="新細明體" panose="02020500000000000000" pitchFamily="18" charset="-120"/>
                </a:rPr>
                <a:t>How has Yuan Long-ping’s scientific breakthrough improved food security of our country and the world?</a:t>
              </a:r>
              <a:endParaRPr lang="en-US" sz="2000" b="1" dirty="0"/>
            </a:p>
            <a:p>
              <a:pPr marL="269875" indent="-269875"/>
              <a:endParaRPr lang="en-US" altLang="zh-TW" sz="20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B11958-B66E-48EE-9AAC-626E055E88E9}"/>
              </a:ext>
            </a:extLst>
          </p:cNvPr>
          <p:cNvGrpSpPr/>
          <p:nvPr/>
        </p:nvGrpSpPr>
        <p:grpSpPr>
          <a:xfrm>
            <a:off x="7863954" y="57319"/>
            <a:ext cx="4088544" cy="3245951"/>
            <a:chOff x="7863954" y="1800845"/>
            <a:chExt cx="4088544" cy="466980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08B6615-5333-45CB-8522-90938C66AD2C}"/>
                </a:ext>
              </a:extLst>
            </p:cNvPr>
            <p:cNvGrpSpPr/>
            <p:nvPr/>
          </p:nvGrpSpPr>
          <p:grpSpPr>
            <a:xfrm>
              <a:off x="7863954" y="1800845"/>
              <a:ext cx="4088544" cy="4669809"/>
              <a:chOff x="6952494" y="696036"/>
              <a:chExt cx="4088544" cy="4669809"/>
            </a:xfrm>
          </p:grpSpPr>
          <p:sp>
            <p:nvSpPr>
              <p:cNvPr id="18" name="Rounded Rectangular Callout 5">
                <a:extLst>
                  <a:ext uri="{FF2B5EF4-FFF2-40B4-BE49-F238E27FC236}">
                    <a16:creationId xmlns:a16="http://schemas.microsoft.com/office/drawing/2014/main" id="{14B28010-C22B-4763-A450-AF04DCF5FC0F}"/>
                  </a:ext>
                </a:extLst>
              </p:cNvPr>
              <p:cNvSpPr/>
              <p:nvPr/>
            </p:nvSpPr>
            <p:spPr>
              <a:xfrm>
                <a:off x="7083187" y="696036"/>
                <a:ext cx="3957851" cy="4462818"/>
              </a:xfrm>
              <a:prstGeom prst="wedgeRoundRectCallout">
                <a:avLst>
                  <a:gd name="adj1" fmla="val -60833"/>
                  <a:gd name="adj2" fmla="val 38341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Rounded Rectangular Callout 8">
                <a:extLst>
                  <a:ext uri="{FF2B5EF4-FFF2-40B4-BE49-F238E27FC236}">
                    <a16:creationId xmlns:a16="http://schemas.microsoft.com/office/drawing/2014/main" id="{7C6CE8B7-A493-4887-A897-5E3B8E35BB4C}"/>
                  </a:ext>
                </a:extLst>
              </p:cNvPr>
              <p:cNvSpPr/>
              <p:nvPr/>
            </p:nvSpPr>
            <p:spPr>
              <a:xfrm>
                <a:off x="6952494" y="903027"/>
                <a:ext cx="3957851" cy="4462818"/>
              </a:xfrm>
              <a:prstGeom prst="wedgeRoundRectCallout">
                <a:avLst>
                  <a:gd name="adj1" fmla="val -60833"/>
                  <a:gd name="adj2" fmla="val 3834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7" name="標題 1">
              <a:extLst>
                <a:ext uri="{FF2B5EF4-FFF2-40B4-BE49-F238E27FC236}">
                  <a16:creationId xmlns:a16="http://schemas.microsoft.com/office/drawing/2014/main" id="{50AE78A4-DF34-4A7C-B3DE-DE0F9431AEE4}"/>
                </a:ext>
              </a:extLst>
            </p:cNvPr>
            <p:cNvSpPr txBox="1">
              <a:spLocks/>
            </p:cNvSpPr>
            <p:nvPr/>
          </p:nvSpPr>
          <p:spPr>
            <a:xfrm>
              <a:off x="7993636" y="2378283"/>
              <a:ext cx="3893516" cy="10769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2000" b="1" dirty="0"/>
                <a:t>2. </a:t>
              </a:r>
              <a:r>
                <a:rPr lang="en-US" sz="2000" b="1" dirty="0"/>
                <a:t>What have you learnt from Yuan Long-ping, the father of hybrid rice?</a:t>
              </a:r>
            </a:p>
            <a:p>
              <a:pPr marL="269875" indent="-269875"/>
              <a:endParaRPr lang="en-US" altLang="zh-TW" sz="2000" b="1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1425E4-6D0C-4B91-84D2-0DC7C5A6D7B6}"/>
              </a:ext>
            </a:extLst>
          </p:cNvPr>
          <p:cNvGrpSpPr/>
          <p:nvPr/>
        </p:nvGrpSpPr>
        <p:grpSpPr>
          <a:xfrm>
            <a:off x="7756362" y="3496104"/>
            <a:ext cx="4088544" cy="3087108"/>
            <a:chOff x="7863954" y="1800845"/>
            <a:chExt cx="4088544" cy="466980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3C87378-A0F1-43AD-86BE-E4CCF0BCD15B}"/>
                </a:ext>
              </a:extLst>
            </p:cNvPr>
            <p:cNvGrpSpPr/>
            <p:nvPr/>
          </p:nvGrpSpPr>
          <p:grpSpPr>
            <a:xfrm>
              <a:off x="7863954" y="1800845"/>
              <a:ext cx="4088544" cy="4669808"/>
              <a:chOff x="6952494" y="696036"/>
              <a:chExt cx="4088544" cy="4669808"/>
            </a:xfrm>
          </p:grpSpPr>
          <p:sp>
            <p:nvSpPr>
              <p:cNvPr id="24" name="Rounded Rectangular Callout 24">
                <a:extLst>
                  <a:ext uri="{FF2B5EF4-FFF2-40B4-BE49-F238E27FC236}">
                    <a16:creationId xmlns:a16="http://schemas.microsoft.com/office/drawing/2014/main" id="{27E7A640-7AB5-46A3-863A-D350B53D2C85}"/>
                  </a:ext>
                </a:extLst>
              </p:cNvPr>
              <p:cNvSpPr/>
              <p:nvPr/>
            </p:nvSpPr>
            <p:spPr>
              <a:xfrm>
                <a:off x="7083187" y="696036"/>
                <a:ext cx="3957851" cy="4462818"/>
              </a:xfrm>
              <a:prstGeom prst="wedgeRoundRectCallout">
                <a:avLst>
                  <a:gd name="adj1" fmla="val -57157"/>
                  <a:gd name="adj2" fmla="val 18617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Rounded Rectangular Callout 25">
                <a:extLst>
                  <a:ext uri="{FF2B5EF4-FFF2-40B4-BE49-F238E27FC236}">
                    <a16:creationId xmlns:a16="http://schemas.microsoft.com/office/drawing/2014/main" id="{FB1DBD99-2CCD-472B-983D-3782D9D41119}"/>
                  </a:ext>
                </a:extLst>
              </p:cNvPr>
              <p:cNvSpPr/>
              <p:nvPr/>
            </p:nvSpPr>
            <p:spPr>
              <a:xfrm>
                <a:off x="6952494" y="903026"/>
                <a:ext cx="3957851" cy="4462818"/>
              </a:xfrm>
              <a:prstGeom prst="wedgeRoundRectCallout">
                <a:avLst>
                  <a:gd name="adj1" fmla="val -68184"/>
                  <a:gd name="adj2" fmla="val 1008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3" name="標題 1">
              <a:extLst>
                <a:ext uri="{FF2B5EF4-FFF2-40B4-BE49-F238E27FC236}">
                  <a16:creationId xmlns:a16="http://schemas.microsoft.com/office/drawing/2014/main" id="{080A6DF2-C934-4CC0-A11E-42D305D4C6E1}"/>
                </a:ext>
              </a:extLst>
            </p:cNvPr>
            <p:cNvSpPr txBox="1">
              <a:spLocks/>
            </p:cNvSpPr>
            <p:nvPr/>
          </p:nvSpPr>
          <p:spPr>
            <a:xfrm>
              <a:off x="7993636" y="2754404"/>
              <a:ext cx="3893516" cy="112486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2000" b="1" dirty="0"/>
                <a:t>3. Apart from scientists, who do you think are responsible for solving the problem of food scarcity?</a:t>
              </a:r>
            </a:p>
            <a:p>
              <a:pPr algn="ctr"/>
              <a:endParaRPr lang="en-US" sz="2000" dirty="0">
                <a:latin typeface="Arial Rounded MT Bold" panose="020F0704030504030204" pitchFamily="34" charset="0"/>
              </a:endParaRPr>
            </a:p>
            <a:p>
              <a:pPr marL="269875" indent="-269875"/>
              <a:endParaRPr lang="en-US" sz="2000" b="1" dirty="0">
                <a:latin typeface="+mn-lt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48BEF2E4-8985-4CEA-8882-3E60DAC95DC1}"/>
              </a:ext>
            </a:extLst>
          </p:cNvPr>
          <p:cNvSpPr/>
          <p:nvPr/>
        </p:nvSpPr>
        <p:spPr>
          <a:xfrm>
            <a:off x="4298728" y="2142753"/>
            <a:ext cx="3110127" cy="311012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ACD5BB-AE7A-49FB-B741-C58F29D53644}"/>
              </a:ext>
            </a:extLst>
          </p:cNvPr>
          <p:cNvGrpSpPr/>
          <p:nvPr/>
        </p:nvGrpSpPr>
        <p:grpSpPr>
          <a:xfrm>
            <a:off x="375275" y="4608836"/>
            <a:ext cx="3716454" cy="2041799"/>
            <a:chOff x="210734" y="2007836"/>
            <a:chExt cx="3999759" cy="461521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303534C-89FD-439F-AF34-D2BA8350C10C}"/>
                </a:ext>
              </a:extLst>
            </p:cNvPr>
            <p:cNvGrpSpPr/>
            <p:nvPr/>
          </p:nvGrpSpPr>
          <p:grpSpPr>
            <a:xfrm>
              <a:off x="210734" y="2007836"/>
              <a:ext cx="3999759" cy="4615218"/>
              <a:chOff x="335406" y="903027"/>
              <a:chExt cx="4162569" cy="4615218"/>
            </a:xfrm>
          </p:grpSpPr>
          <p:sp>
            <p:nvSpPr>
              <p:cNvPr id="35" name="Rounded Rectangular Callout 6">
                <a:extLst>
                  <a:ext uri="{FF2B5EF4-FFF2-40B4-BE49-F238E27FC236}">
                    <a16:creationId xmlns:a16="http://schemas.microsoft.com/office/drawing/2014/main" id="{EA58D4F4-37F7-425D-B611-D5FB6AD256A4}"/>
                  </a:ext>
                </a:extLst>
              </p:cNvPr>
              <p:cNvSpPr/>
              <p:nvPr/>
            </p:nvSpPr>
            <p:spPr>
              <a:xfrm flipH="1">
                <a:off x="335406" y="903027"/>
                <a:ext cx="3957851" cy="4462818"/>
              </a:xfrm>
              <a:prstGeom prst="wedgeRoundRectCallout">
                <a:avLst>
                  <a:gd name="adj1" fmla="val -47008"/>
                  <a:gd name="adj2" fmla="val 25842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Rounded Rectangular Callout 7">
                <a:extLst>
                  <a:ext uri="{FF2B5EF4-FFF2-40B4-BE49-F238E27FC236}">
                    <a16:creationId xmlns:a16="http://schemas.microsoft.com/office/drawing/2014/main" id="{B03D5C3A-F949-4808-8E45-385713EEB199}"/>
                  </a:ext>
                </a:extLst>
              </p:cNvPr>
              <p:cNvSpPr/>
              <p:nvPr/>
            </p:nvSpPr>
            <p:spPr>
              <a:xfrm flipH="1">
                <a:off x="540124" y="1055427"/>
                <a:ext cx="3957851" cy="4462818"/>
              </a:xfrm>
              <a:prstGeom prst="wedgeRoundRectCallout">
                <a:avLst>
                  <a:gd name="adj1" fmla="val -66536"/>
                  <a:gd name="adj2" fmla="val -3910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3" name="標題 1">
              <a:extLst>
                <a:ext uri="{FF2B5EF4-FFF2-40B4-BE49-F238E27FC236}">
                  <a16:creationId xmlns:a16="http://schemas.microsoft.com/office/drawing/2014/main" id="{A5924F4A-DEE5-44CA-8672-9880CC819238}"/>
                </a:ext>
              </a:extLst>
            </p:cNvPr>
            <p:cNvSpPr txBox="1">
              <a:spLocks/>
            </p:cNvSpPr>
            <p:nvPr/>
          </p:nvSpPr>
          <p:spPr>
            <a:xfrm>
              <a:off x="554056" y="2934847"/>
              <a:ext cx="3459727" cy="103598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dirty="0"/>
                <a:t>4. What are other ways to safeguard food security? 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04FDECB-20F9-4976-95F6-70E9692E12E4}"/>
              </a:ext>
            </a:extLst>
          </p:cNvPr>
          <p:cNvGrpSpPr/>
          <p:nvPr/>
        </p:nvGrpSpPr>
        <p:grpSpPr>
          <a:xfrm>
            <a:off x="271963" y="349512"/>
            <a:ext cx="5665072" cy="1059976"/>
            <a:chOff x="304848" y="593798"/>
            <a:chExt cx="5665072" cy="1059976"/>
          </a:xfrm>
        </p:grpSpPr>
        <p:sp>
          <p:nvSpPr>
            <p:cNvPr id="38" name="標題 1">
              <a:extLst>
                <a:ext uri="{FF2B5EF4-FFF2-40B4-BE49-F238E27FC236}">
                  <a16:creationId xmlns:a16="http://schemas.microsoft.com/office/drawing/2014/main" id="{5A4D1815-10F4-4BF1-B8A2-BEA1176F1FBB}"/>
                </a:ext>
              </a:extLst>
            </p:cNvPr>
            <p:cNvSpPr txBox="1">
              <a:spLocks/>
            </p:cNvSpPr>
            <p:nvPr/>
          </p:nvSpPr>
          <p:spPr>
            <a:xfrm>
              <a:off x="1334644" y="617791"/>
              <a:ext cx="4635276" cy="103598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2800" b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Reflection on Food Security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58955B6-26F1-4E15-BA54-BA8104DC2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111" b="64667" l="67688" r="77125"/>
                      </a14:imgEffect>
                    </a14:imgLayer>
                  </a14:imgProps>
                </a:ext>
              </a:extLst>
            </a:blip>
            <a:srcRect l="67622" t="48200" r="22892" b="35486"/>
            <a:stretch/>
          </p:blipFill>
          <p:spPr>
            <a:xfrm>
              <a:off x="304848" y="593798"/>
              <a:ext cx="1067726" cy="1032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8159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6816-9A72-442C-9E32-B6FC9AD5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56354"/>
            <a:ext cx="2743200" cy="365125"/>
          </a:xfrm>
        </p:spPr>
        <p:txBody>
          <a:bodyPr/>
          <a:lstStyle/>
          <a:p>
            <a:fld id="{01D8345E-4E1F-46C7-9F87-24FCA86018EC}" type="slidenum">
              <a:rPr lang="en-US" smtClean="0"/>
              <a:t>23</a:t>
            </a:fld>
            <a:endParaRPr lang="en-US"/>
          </a:p>
        </p:txBody>
      </p:sp>
      <p:sp>
        <p:nvSpPr>
          <p:cNvPr id="11" name="Rounded Rectangle 44">
            <a:extLst>
              <a:ext uri="{FF2B5EF4-FFF2-40B4-BE49-F238E27FC236}">
                <a16:creationId xmlns:a16="http://schemas.microsoft.com/office/drawing/2014/main" id="{F6E2648C-E1F7-40C6-9BEA-ADB1265C9E6D}"/>
              </a:ext>
            </a:extLst>
          </p:cNvPr>
          <p:cNvSpPr/>
          <p:nvPr/>
        </p:nvSpPr>
        <p:spPr>
          <a:xfrm>
            <a:off x="352303" y="343921"/>
            <a:ext cx="4517956" cy="624645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5C15E2-C5BC-4296-9F62-85705384B747}"/>
              </a:ext>
            </a:extLst>
          </p:cNvPr>
          <p:cNvSpPr/>
          <p:nvPr/>
        </p:nvSpPr>
        <p:spPr>
          <a:xfrm>
            <a:off x="62798" y="2201998"/>
            <a:ext cx="48546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Video on 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food minimalism today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and be food wise”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9B061D-6E98-4DB6-A388-DD3C99040309}"/>
              </a:ext>
            </a:extLst>
          </p:cNvPr>
          <p:cNvSpPr/>
          <p:nvPr/>
        </p:nvSpPr>
        <p:spPr>
          <a:xfrm>
            <a:off x="554280" y="5380711"/>
            <a:ext cx="411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 err="1"/>
              <a:t>Practise</a:t>
            </a:r>
            <a:r>
              <a:rPr lang="en-US" sz="1400" dirty="0"/>
              <a:t> food minimalism today and be food wise.  (14 October 2022). </a:t>
            </a:r>
            <a:r>
              <a:rPr lang="en-US" sz="1400" i="1" dirty="0"/>
              <a:t>Environmental Protection Department, HKSAR Government</a:t>
            </a:r>
            <a:r>
              <a:rPr lang="en-US" altLang="zh-CN" sz="1400" i="1" dirty="0"/>
              <a:t>.</a:t>
            </a:r>
            <a:endParaRPr lang="en-US" sz="1400" i="1" dirty="0"/>
          </a:p>
          <a:p>
            <a:r>
              <a:rPr lang="en-US" sz="1400" dirty="0">
                <a:hlinkClick r:id="rId2"/>
              </a:rPr>
              <a:t>https://www.youtube.com/watch?v=bWDFATiiIrE</a:t>
            </a:r>
            <a:endParaRPr lang="en-US" sz="14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686C0A4-5119-4C4B-B5B3-1EFCEAD12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673" y="639818"/>
            <a:ext cx="4256057" cy="174778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200" dirty="0"/>
              <a:t>What can we do to cope with the problem of food insecurity or food shortage? Discuss with your classmates and watch the following video to learn more.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7AD8DB-8424-4AC4-AA80-628A076387E8}"/>
              </a:ext>
            </a:extLst>
          </p:cNvPr>
          <p:cNvGrpSpPr/>
          <p:nvPr/>
        </p:nvGrpSpPr>
        <p:grpSpPr>
          <a:xfrm>
            <a:off x="5886441" y="229462"/>
            <a:ext cx="6055497" cy="1265226"/>
            <a:chOff x="5296120" y="1065157"/>
            <a:chExt cx="6055497" cy="1265226"/>
          </a:xfrm>
        </p:grpSpPr>
        <p:sp>
          <p:nvSpPr>
            <p:cNvPr id="18" name="Round Same Side Corner Rectangle 23">
              <a:extLst>
                <a:ext uri="{FF2B5EF4-FFF2-40B4-BE49-F238E27FC236}">
                  <a16:creationId xmlns:a16="http://schemas.microsoft.com/office/drawing/2014/main" id="{B280C2B1-3381-48A7-B96D-9902380B3EF1}"/>
                </a:ext>
              </a:extLst>
            </p:cNvPr>
            <p:cNvSpPr/>
            <p:nvPr/>
          </p:nvSpPr>
          <p:spPr>
            <a:xfrm rot="5400000">
              <a:off x="8535961" y="-858190"/>
              <a:ext cx="859201" cy="4772110"/>
            </a:xfrm>
            <a:prstGeom prst="round2Same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9" name="Round Same Side Corner Rectangle 4">
              <a:extLst>
                <a:ext uri="{FF2B5EF4-FFF2-40B4-BE49-F238E27FC236}">
                  <a16:creationId xmlns:a16="http://schemas.microsoft.com/office/drawing/2014/main" id="{C5601A37-A9FE-40EB-A9F2-5B11B18DFA6E}"/>
                </a:ext>
              </a:extLst>
            </p:cNvPr>
            <p:cNvSpPr txBox="1"/>
            <p:nvPr/>
          </p:nvSpPr>
          <p:spPr>
            <a:xfrm>
              <a:off x="6292979" y="1065157"/>
              <a:ext cx="5030624" cy="9254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marL="176213" lvl="0" indent="-176213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Guide students to explore what they can do to safeguard food security in their daily life.</a:t>
              </a:r>
            </a:p>
          </p:txBody>
        </p:sp>
        <p:sp>
          <p:nvSpPr>
            <p:cNvPr id="20" name="Pentagon 25">
              <a:extLst>
                <a:ext uri="{FF2B5EF4-FFF2-40B4-BE49-F238E27FC236}">
                  <a16:creationId xmlns:a16="http://schemas.microsoft.com/office/drawing/2014/main" id="{C4C4403F-4ADC-4C04-9452-E8A846A8A372}"/>
                </a:ext>
              </a:extLst>
            </p:cNvPr>
            <p:cNvSpPr/>
            <p:nvPr/>
          </p:nvSpPr>
          <p:spPr>
            <a:xfrm rot="5400000">
              <a:off x="5358263" y="1109140"/>
              <a:ext cx="1236949" cy="1205537"/>
            </a:xfrm>
            <a:prstGeom prst="homePlate">
              <a:avLst>
                <a:gd name="adj" fmla="val 31395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hevron 4">
              <a:extLst>
                <a:ext uri="{FF2B5EF4-FFF2-40B4-BE49-F238E27FC236}">
                  <a16:creationId xmlns:a16="http://schemas.microsoft.com/office/drawing/2014/main" id="{D22769AA-D79B-48CD-87E1-62EB6F5BA78C}"/>
                </a:ext>
              </a:extLst>
            </p:cNvPr>
            <p:cNvSpPr txBox="1"/>
            <p:nvPr/>
          </p:nvSpPr>
          <p:spPr>
            <a:xfrm>
              <a:off x="5296120" y="1361225"/>
              <a:ext cx="1289230" cy="4583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Post-viewing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141EEC-8190-4125-B950-DFE96995C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85" y="3130919"/>
            <a:ext cx="3340791" cy="1852486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B6A2F3A-AAD8-41D6-964D-86FC9B9AD45A}"/>
              </a:ext>
            </a:extLst>
          </p:cNvPr>
          <p:cNvSpPr txBox="1">
            <a:spLocks/>
          </p:cNvSpPr>
          <p:nvPr/>
        </p:nvSpPr>
        <p:spPr>
          <a:xfrm>
            <a:off x="5123238" y="1527795"/>
            <a:ext cx="6790685" cy="859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/>
              <a:t>Devise a 7-day Food-saving Challenge for your friends and family as well as yourself to reduce food waste.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F424F6AE-6B9C-43CE-8F0A-67E1DD0A0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19678"/>
              </p:ext>
            </p:extLst>
          </p:nvPr>
        </p:nvGraphicFramePr>
        <p:xfrm>
          <a:off x="5190605" y="2387600"/>
          <a:ext cx="6618046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256">
                  <a:extLst>
                    <a:ext uri="{9D8B030D-6E8A-4147-A177-3AD203B41FA5}">
                      <a16:colId xmlns:a16="http://schemas.microsoft.com/office/drawing/2014/main" val="389648323"/>
                    </a:ext>
                  </a:extLst>
                </a:gridCol>
                <a:gridCol w="5709790">
                  <a:extLst>
                    <a:ext uri="{9D8B030D-6E8A-4147-A177-3AD203B41FA5}">
                      <a16:colId xmlns:a16="http://schemas.microsoft.com/office/drawing/2014/main" val="86682594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+mn-lt"/>
                        </a:rPr>
                        <a:t>7-day Food-saving Challenge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617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+mn-lt"/>
                        </a:rPr>
                        <a:t>Day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+mn-lt"/>
                        </a:rPr>
                        <a:t>Finish my plate at every meal.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293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+mn-lt"/>
                        </a:rPr>
                        <a:t>Day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+mn-lt"/>
                        </a:rPr>
                        <a:t>Order only portions I can finish when dining out.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041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+mn-lt"/>
                        </a:rPr>
                        <a:t>Day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+mn-lt"/>
                        </a:rPr>
                        <a:t>Take stock of food at home and consume food that is soon to expire first.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015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+mn-lt"/>
                        </a:rPr>
                        <a:t>Day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199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424036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C11046D7-C967-4536-A57D-338AD9E79D82}"/>
              </a:ext>
            </a:extLst>
          </p:cNvPr>
          <p:cNvSpPr/>
          <p:nvPr/>
        </p:nvSpPr>
        <p:spPr>
          <a:xfrm>
            <a:off x="549775" y="5011379"/>
            <a:ext cx="3413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Please click </a:t>
            </a:r>
            <a:r>
              <a:rPr lang="en-US" i="1" dirty="0">
                <a:hlinkClick r:id="rId2"/>
              </a:rPr>
              <a:t>here</a:t>
            </a:r>
            <a:r>
              <a:rPr lang="en-US" i="1" dirty="0"/>
              <a:t> to view the video.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0D454C-2665-44F7-82FE-78B18972D0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9" b="66497"/>
          <a:stretch/>
        </p:blipFill>
        <p:spPr>
          <a:xfrm>
            <a:off x="5281172" y="5369281"/>
            <a:ext cx="6356548" cy="104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2"/>
          <p:cNvSpPr txBox="1"/>
          <p:nvPr/>
        </p:nvSpPr>
        <p:spPr>
          <a:xfrm>
            <a:off x="368993" y="311822"/>
            <a:ext cx="4588863" cy="4462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GB" altLang="zh-HK" sz="23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Extended Learning Activities</a:t>
            </a:r>
            <a:endParaRPr lang="zh-HK" altLang="en-US" sz="23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58629" y="1517997"/>
            <a:ext cx="8554838" cy="4324413"/>
            <a:chOff x="1925054" y="1716903"/>
            <a:chExt cx="8554838" cy="4324413"/>
          </a:xfrm>
        </p:grpSpPr>
        <p:sp>
          <p:nvSpPr>
            <p:cNvPr id="29" name="橢圓 6"/>
            <p:cNvSpPr/>
            <p:nvPr/>
          </p:nvSpPr>
          <p:spPr bwMode="auto">
            <a:xfrm>
              <a:off x="5951785" y="1716903"/>
              <a:ext cx="3196896" cy="406073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flat" dir="t"/>
            </a:scene3d>
            <a:sp3d/>
          </p:spPr>
          <p:txBody>
            <a:bodyPr lIns="0" tIns="0" rIns="0" bIns="0" spcCol="1270" anchor="ctr"/>
            <a:lstStyle/>
            <a:p>
              <a:pPr algn="ctr" defTabSz="2166884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1" lang="en-US" altLang="zh-TW" sz="4875" kern="0" dirty="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rPr>
                <a:t> </a:t>
              </a:r>
              <a:endParaRPr kumimoji="1" lang="zh-TW" altLang="en-US" sz="4875" kern="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925054" y="2441893"/>
              <a:ext cx="7899120" cy="2015889"/>
              <a:chOff x="976010" y="3793066"/>
              <a:chExt cx="6908800" cy="1625600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976010" y="3793066"/>
                <a:ext cx="6908800" cy="16256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ounded Rectangle 4"/>
              <p:cNvSpPr txBox="1"/>
              <p:nvPr/>
            </p:nvSpPr>
            <p:spPr>
              <a:xfrm>
                <a:off x="1023622" y="3840678"/>
                <a:ext cx="5147335" cy="15303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09550" tIns="209550" rIns="209550" bIns="209550" numCol="1" spcCol="1270" anchor="ctr" anchorCtr="0">
                <a:noAutofit/>
              </a:bodyPr>
              <a:lstStyle/>
              <a:p>
                <a:pPr lvl="0" algn="l" defTabSz="2444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500" kern="1200" dirty="0"/>
              </a:p>
            </p:txBody>
          </p:sp>
        </p:grpSp>
        <p:sp>
          <p:nvSpPr>
            <p:cNvPr id="33" name="Rounded Rectangle 32"/>
            <p:cNvSpPr/>
            <p:nvPr/>
          </p:nvSpPr>
          <p:spPr>
            <a:xfrm>
              <a:off x="2504187" y="4620069"/>
              <a:ext cx="7907139" cy="142124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2226820" y="2721625"/>
              <a:ext cx="729558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altLang="en-US" sz="2400" dirty="0"/>
                <a:t>Arrange a tour to Feeding Hong Kong, a charitable </a:t>
              </a:r>
              <a:r>
                <a:rPr lang="en-US" altLang="en-US" sz="2400" dirty="0" err="1"/>
                <a:t>organisation</a:t>
              </a:r>
              <a:r>
                <a:rPr lang="en-US" altLang="en-US" sz="2400" dirty="0"/>
                <a:t> that redistributes surplus food collected from companies to local charities, so as to help students explore the issue of food security.</a:t>
              </a:r>
              <a:endParaRPr lang="zh-TW" altLang="en-US" sz="2400" dirty="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8587520" y="4231031"/>
              <a:ext cx="1022241" cy="693360"/>
              <a:chOff x="5158600" y="1916853"/>
              <a:chExt cx="1750199" cy="1584960"/>
            </a:xfrm>
          </p:grpSpPr>
          <p:sp>
            <p:nvSpPr>
              <p:cNvPr id="36" name="Down Arrow 35"/>
              <p:cNvSpPr/>
              <p:nvPr/>
            </p:nvSpPr>
            <p:spPr>
              <a:xfrm>
                <a:off x="5323839" y="1916853"/>
                <a:ext cx="1584960" cy="1584960"/>
              </a:xfrm>
              <a:prstGeom prst="downArrow">
                <a:avLst>
                  <a:gd name="adj1" fmla="val 55000"/>
                  <a:gd name="adj2" fmla="val 45000"/>
                </a:avLst>
              </a:prstGeom>
              <a:solidFill>
                <a:schemeClr val="accent5">
                  <a:lumMod val="75000"/>
                  <a:alpha val="90000"/>
                </a:schemeClr>
              </a:solidFill>
            </p:spPr>
            <p:style>
              <a:lnRef idx="2">
                <a:schemeClr val="accent1"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7" name="Down Arrow 4"/>
              <p:cNvSpPr txBox="1"/>
              <p:nvPr/>
            </p:nvSpPr>
            <p:spPr>
              <a:xfrm>
                <a:off x="5158600" y="1916853"/>
                <a:ext cx="871729" cy="11926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600" kern="1200"/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2679449" y="4943336"/>
              <a:ext cx="780044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2400" dirty="0"/>
                <a:t>Invite students to give a presentation / design a poster / create a video to call for action </a:t>
              </a:r>
              <a:r>
                <a:rPr lang="en-US" sz="2400" dirty="0"/>
                <a:t>on food wastage.</a:t>
              </a:r>
              <a:endParaRPr lang="en-US" altLang="zh-TW" sz="2400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2BF2A-E3F5-4684-B8EC-486E215B60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246" y="20478"/>
            <a:ext cx="4957856" cy="185919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CC3DE7F-26F1-4318-A3CF-379A0F0D7AC1}"/>
              </a:ext>
            </a:extLst>
          </p:cNvPr>
          <p:cNvSpPr/>
          <p:nvPr/>
        </p:nvSpPr>
        <p:spPr>
          <a:xfrm>
            <a:off x="835277" y="6024580"/>
            <a:ext cx="4438395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u="sng" dirty="0">
                <a:ea typeface="+mn-lt"/>
                <a:cs typeface="+mn-lt"/>
              </a:rPr>
              <a:t>Information on an educational visit to </a:t>
            </a:r>
            <a:r>
              <a:rPr lang="en-US" altLang="zh-HK" sz="1400" u="sng" dirty="0"/>
              <a:t>Feeding Hong Kong:</a:t>
            </a:r>
            <a:endParaRPr lang="en-US" sz="1400" u="sng" dirty="0">
              <a:ea typeface="Calibri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31DA86-1B22-4B5A-AB96-5E7CA0240948}"/>
              </a:ext>
            </a:extLst>
          </p:cNvPr>
          <p:cNvSpPr/>
          <p:nvPr/>
        </p:nvSpPr>
        <p:spPr>
          <a:xfrm>
            <a:off x="835277" y="6327812"/>
            <a:ext cx="5070969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HK" sz="1400" dirty="0">
                <a:hlinkClick r:id="rId3"/>
              </a:rPr>
              <a:t>https://feedinghk.org/schools/</a:t>
            </a:r>
            <a:endParaRPr lang="en-US" sz="2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1434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26976118"/>
              </p:ext>
            </p:extLst>
          </p:nvPr>
        </p:nvGraphicFramePr>
        <p:xfrm>
          <a:off x="4266099" y="376328"/>
          <a:ext cx="7508806" cy="5705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417095" y="1050097"/>
            <a:ext cx="35913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Video on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“The Father of Hybrid Rice”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2898EC-BCA0-4824-AD14-875C4D54256A}"/>
              </a:ext>
            </a:extLst>
          </p:cNvPr>
          <p:cNvGrpSpPr/>
          <p:nvPr/>
        </p:nvGrpSpPr>
        <p:grpSpPr>
          <a:xfrm>
            <a:off x="380159" y="2154047"/>
            <a:ext cx="3712767" cy="3215088"/>
            <a:chOff x="380159" y="2154047"/>
            <a:chExt cx="3712767" cy="3215088"/>
          </a:xfrm>
        </p:grpSpPr>
        <p:pic>
          <p:nvPicPr>
            <p:cNvPr id="1028" name="Picture 4" descr="16,636 Video Clipart Stock Photos, Pictures &amp;amp; Royalty-Free Images - iStock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8" t="24428" r="19880" b="23865"/>
            <a:stretch/>
          </p:blipFill>
          <p:spPr bwMode="auto">
            <a:xfrm>
              <a:off x="380159" y="2154047"/>
              <a:ext cx="3712767" cy="3215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905F8A1-DB2B-4C27-A65E-4968D5929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4581" y="3005750"/>
              <a:ext cx="3274032" cy="184510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91144" y="2718009"/>
              <a:ext cx="351732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Famous Scientist – Yuan Long-ping</a:t>
              </a:r>
              <a:endParaRPr lang="zh-TW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A8028DD-95B6-4F71-B723-16047B815322}"/>
              </a:ext>
            </a:extLst>
          </p:cNvPr>
          <p:cNvSpPr/>
          <p:nvPr/>
        </p:nvSpPr>
        <p:spPr>
          <a:xfrm>
            <a:off x="442231" y="6183787"/>
            <a:ext cx="6469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Source: The Father of Hybrid Rice. </a:t>
            </a:r>
            <a:r>
              <a:rPr lang="en-US" sz="1400" i="1" dirty="0"/>
              <a:t>LUI Che Woo Prize</a:t>
            </a:r>
            <a:r>
              <a:rPr lang="en-US" sz="1400" dirty="0"/>
              <a:t>: </a:t>
            </a:r>
            <a:r>
              <a:rPr lang="en-US" altLang="zh-TW" sz="1400" dirty="0">
                <a:hlinkClick r:id="rId9"/>
              </a:rPr>
              <a:t>https://youtu.be/tq22whjfZ4w</a:t>
            </a:r>
            <a:endParaRPr lang="en-US" altLang="zh-TW" sz="1400" dirty="0"/>
          </a:p>
        </p:txBody>
      </p:sp>
    </p:spTree>
    <p:extLst>
      <p:ext uri="{BB962C8B-B14F-4D97-AF65-F5344CB8AC3E}">
        <p14:creationId xmlns:p14="http://schemas.microsoft.com/office/powerpoint/2010/main" val="3256519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4</a:t>
            </a:fld>
            <a:endParaRPr lang="en-US"/>
          </a:p>
        </p:txBody>
      </p:sp>
      <p:sp>
        <p:nvSpPr>
          <p:cNvPr id="44" name="標題 7">
            <a:extLst>
              <a:ext uri="{FF2B5EF4-FFF2-40B4-BE49-F238E27FC236}">
                <a16:creationId xmlns:a16="http://schemas.microsoft.com/office/drawing/2014/main" id="{7D2D754E-4E2C-4633-B915-1688EC43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21" y="225604"/>
            <a:ext cx="5812879" cy="1320800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solidFill>
                  <a:schemeClr val="tx1"/>
                </a:solidFill>
              </a:rPr>
              <a:t>About</a:t>
            </a:r>
            <a:r>
              <a:rPr lang="en-US" altLang="zh-TW" sz="3600" dirty="0"/>
              <a:t> </a:t>
            </a:r>
            <a:r>
              <a:rPr lang="en-US" altLang="zh-TW" sz="3600" b="1" dirty="0">
                <a:solidFill>
                  <a:schemeClr val="accent2"/>
                </a:solidFill>
              </a:rPr>
              <a:t>Food Security</a:t>
            </a:r>
            <a:r>
              <a:rPr lang="en-US" altLang="zh-TW" sz="3600" dirty="0">
                <a:solidFill>
                  <a:schemeClr val="tx1"/>
                </a:solidFill>
              </a:rPr>
              <a:t>…</a:t>
            </a:r>
            <a:endParaRPr lang="zh-HK" altLang="en-US" sz="3600" dirty="0">
              <a:solidFill>
                <a:schemeClr val="tx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9B08D55-BD21-4085-8081-BA3351B1E6DC}"/>
              </a:ext>
            </a:extLst>
          </p:cNvPr>
          <p:cNvGrpSpPr/>
          <p:nvPr/>
        </p:nvGrpSpPr>
        <p:grpSpPr>
          <a:xfrm>
            <a:off x="4422405" y="322956"/>
            <a:ext cx="6998603" cy="1236949"/>
            <a:chOff x="5296120" y="1093434"/>
            <a:chExt cx="6998603" cy="1236949"/>
          </a:xfrm>
        </p:grpSpPr>
        <p:sp>
          <p:nvSpPr>
            <p:cNvPr id="46" name="Round Same Side Corner Rectangle 24">
              <a:extLst>
                <a:ext uri="{FF2B5EF4-FFF2-40B4-BE49-F238E27FC236}">
                  <a16:creationId xmlns:a16="http://schemas.microsoft.com/office/drawing/2014/main" id="{3E974D26-9B4A-4477-BA81-44D34E1554C8}"/>
                </a:ext>
              </a:extLst>
            </p:cNvPr>
            <p:cNvSpPr/>
            <p:nvPr/>
          </p:nvSpPr>
          <p:spPr>
            <a:xfrm rot="5400000">
              <a:off x="8973911" y="-1296139"/>
              <a:ext cx="859201" cy="5648010"/>
            </a:xfrm>
            <a:prstGeom prst="round2Same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7" name="Round Same Side Corner Rectangle 4">
              <a:extLst>
                <a:ext uri="{FF2B5EF4-FFF2-40B4-BE49-F238E27FC236}">
                  <a16:creationId xmlns:a16="http://schemas.microsoft.com/office/drawing/2014/main" id="{DA7C5879-2B5F-4D79-AE8D-E9087DE0A6C8}"/>
                </a:ext>
              </a:extLst>
            </p:cNvPr>
            <p:cNvSpPr txBox="1"/>
            <p:nvPr/>
          </p:nvSpPr>
          <p:spPr>
            <a:xfrm>
              <a:off x="6289890" y="1098262"/>
              <a:ext cx="6004833" cy="9254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marL="284163" lvl="1" indent="-284163" algn="just" defTabSz="800100"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b="0" kern="1200" dirty="0">
                  <a:latin typeface="Arial" panose="020B0604020202020204" pitchFamily="34" charset="0"/>
                  <a:cs typeface="Arial" panose="020B0604020202020204" pitchFamily="34" charset="0"/>
                </a:rPr>
                <a:t>Find out how much students know about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food security</a:t>
              </a:r>
              <a:r>
                <a:rPr lang="en-US" b="0" kern="1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48" name="Pentagon 26">
              <a:extLst>
                <a:ext uri="{FF2B5EF4-FFF2-40B4-BE49-F238E27FC236}">
                  <a16:creationId xmlns:a16="http://schemas.microsoft.com/office/drawing/2014/main" id="{C2A44A90-8021-4792-957F-0D71DFD4E7BA}"/>
                </a:ext>
              </a:extLst>
            </p:cNvPr>
            <p:cNvSpPr/>
            <p:nvPr/>
          </p:nvSpPr>
          <p:spPr>
            <a:xfrm rot="5400000">
              <a:off x="5358263" y="1109140"/>
              <a:ext cx="1236949" cy="1205537"/>
            </a:xfrm>
            <a:prstGeom prst="homePlate">
              <a:avLst>
                <a:gd name="adj" fmla="val 3139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hevron 4">
              <a:extLst>
                <a:ext uri="{FF2B5EF4-FFF2-40B4-BE49-F238E27FC236}">
                  <a16:creationId xmlns:a16="http://schemas.microsoft.com/office/drawing/2014/main" id="{1B24D67D-AE5E-498C-A3DD-60A067687895}"/>
                </a:ext>
              </a:extLst>
            </p:cNvPr>
            <p:cNvSpPr txBox="1"/>
            <p:nvPr/>
          </p:nvSpPr>
          <p:spPr>
            <a:xfrm>
              <a:off x="5296120" y="1361225"/>
              <a:ext cx="1289230" cy="4583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Pre-viewing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1B2F9B-FB8C-49D4-93D6-F20FD311C2B4}"/>
              </a:ext>
            </a:extLst>
          </p:cNvPr>
          <p:cNvGrpSpPr/>
          <p:nvPr/>
        </p:nvGrpSpPr>
        <p:grpSpPr>
          <a:xfrm>
            <a:off x="7937181" y="1160213"/>
            <a:ext cx="4255433" cy="4450127"/>
            <a:chOff x="8376660" y="1034871"/>
            <a:chExt cx="4255433" cy="44501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210B9D-9D3F-438C-A55D-685D1E8F3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660" y="1034871"/>
              <a:ext cx="4255433" cy="4450127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8487349" y="1408068"/>
              <a:ext cx="279940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Arial Rounded MT Bold" panose="020F0704030504030204" pitchFamily="34" charset="0"/>
                </a:rPr>
                <a:t>How would your health be affected if you lived in a country with low food security?</a:t>
              </a:r>
            </a:p>
            <a:p>
              <a:pPr algn="ctr"/>
              <a:endParaRPr lang="en-US" dirty="0">
                <a:solidFill>
                  <a:srgbClr val="333333"/>
                </a:solidFill>
                <a:latin typeface="Arial Rounded MT Bold" panose="020F0704030504030204" pitchFamily="34" charset="0"/>
                <a:ea typeface="新細明體" panose="02020500000000000000" pitchFamily="18" charset="-120"/>
              </a:endParaRPr>
            </a:p>
            <a:p>
              <a:pPr algn="ctr"/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5A4779-2B7B-428C-9455-C800B31DE6A7}"/>
              </a:ext>
            </a:extLst>
          </p:cNvPr>
          <p:cNvGrpSpPr/>
          <p:nvPr/>
        </p:nvGrpSpPr>
        <p:grpSpPr>
          <a:xfrm>
            <a:off x="127676" y="1253200"/>
            <a:ext cx="3677352" cy="3795976"/>
            <a:chOff x="-207657" y="1572963"/>
            <a:chExt cx="3677352" cy="37959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969ECD-A5D2-4F4B-85C3-78B0DF208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7657" y="1572963"/>
              <a:ext cx="3677352" cy="3795976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64968" y="2013967"/>
              <a:ext cx="242944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Arial Rounded MT Bold" panose="020F0704030504030204" pitchFamily="34" charset="0"/>
                </a:rPr>
                <a:t>Imagine not eating for a whole day. How would you feel?</a:t>
              </a:r>
            </a:p>
            <a:p>
              <a:pPr algn="ctr"/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B3B388-09E7-4D2D-9A10-CEE69C3F3346}"/>
              </a:ext>
            </a:extLst>
          </p:cNvPr>
          <p:cNvGrpSpPr/>
          <p:nvPr/>
        </p:nvGrpSpPr>
        <p:grpSpPr>
          <a:xfrm>
            <a:off x="1600703" y="2949727"/>
            <a:ext cx="4015345" cy="3771752"/>
            <a:chOff x="1880719" y="2860644"/>
            <a:chExt cx="4015345" cy="37717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8FBF1D-C14D-49EE-8568-81F345C5F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719" y="2860644"/>
              <a:ext cx="4015345" cy="377175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385776" y="3164756"/>
              <a:ext cx="226447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>
                  <a:solidFill>
                    <a:srgbClr val="333333"/>
                  </a:solidFill>
                  <a:latin typeface="Arial Rounded MT Bold" panose="020F0704030504030204" pitchFamily="34" charset="0"/>
                </a:rPr>
                <a:t>Why is safeguarding food security important to our country’s development?</a:t>
              </a:r>
              <a:endParaRPr lang="en-US" sz="1400" dirty="0">
                <a:latin typeface="Arial Rounded MT Bold" panose="020F0704030504030204" pitchFamily="34" charset="0"/>
                <a:ea typeface="新細明體" panose="02020500000000000000" pitchFamily="18" charset="-120"/>
              </a:endParaRPr>
            </a:p>
            <a:p>
              <a:pPr algn="ctr"/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94B394-78A0-4B49-94C6-91C0D855F2E1}"/>
              </a:ext>
            </a:extLst>
          </p:cNvPr>
          <p:cNvGrpSpPr/>
          <p:nvPr/>
        </p:nvGrpSpPr>
        <p:grpSpPr>
          <a:xfrm>
            <a:off x="5480982" y="2149479"/>
            <a:ext cx="2857500" cy="4572000"/>
            <a:chOff x="6422413" y="2557159"/>
            <a:chExt cx="2857500" cy="4572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C93B1F3-79A5-47A6-888E-E4F0D4A81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2413" y="2557159"/>
              <a:ext cx="2857500" cy="45720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862238" y="3192793"/>
              <a:ext cx="212706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latin typeface="Arial Rounded MT Bold" panose="020F0704030504030204" pitchFamily="34" charset="0"/>
                </a:rPr>
                <a:t>What are the reasons contributing to food scarcity</a:t>
              </a:r>
              <a:r>
                <a:rPr lang="en-US" dirty="0">
                  <a:solidFill>
                    <a:srgbClr val="333333"/>
                  </a:solidFill>
                  <a:latin typeface="Arial Rounded MT Bold" panose="020F0704030504030204" pitchFamily="34" charset="0"/>
                  <a:ea typeface="新細明體" panose="02020500000000000000" pitchFamily="18" charset="-120"/>
                </a:rPr>
                <a:t>?</a:t>
              </a:r>
              <a:endParaRPr lang="en-US" sz="1400" dirty="0">
                <a:latin typeface="Arial Rounded MT Bold" panose="020F0704030504030204" pitchFamily="34" charset="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9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6816-9A72-442C-9E32-B6FC9AD5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6334" y="5991229"/>
            <a:ext cx="2743200" cy="365125"/>
          </a:xfrm>
        </p:spPr>
        <p:txBody>
          <a:bodyPr/>
          <a:lstStyle/>
          <a:p>
            <a:fld id="{01D8345E-4E1F-46C7-9F87-24FCA86018EC}" type="slidenum">
              <a:rPr lang="en-US" smtClean="0"/>
              <a:t>5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905659-2461-4E19-8442-E4318A76BA94}"/>
              </a:ext>
            </a:extLst>
          </p:cNvPr>
          <p:cNvGrpSpPr/>
          <p:nvPr/>
        </p:nvGrpSpPr>
        <p:grpSpPr>
          <a:xfrm>
            <a:off x="5886441" y="343921"/>
            <a:ext cx="6055497" cy="1236949"/>
            <a:chOff x="5296120" y="1093434"/>
            <a:chExt cx="6055497" cy="1236949"/>
          </a:xfrm>
        </p:grpSpPr>
        <p:sp>
          <p:nvSpPr>
            <p:cNvPr id="7" name="Round Same Side Corner Rectangle 24">
              <a:extLst>
                <a:ext uri="{FF2B5EF4-FFF2-40B4-BE49-F238E27FC236}">
                  <a16:creationId xmlns:a16="http://schemas.microsoft.com/office/drawing/2014/main" id="{7402D715-490C-4C59-B7C9-9FF09D8E89E4}"/>
                </a:ext>
              </a:extLst>
            </p:cNvPr>
            <p:cNvSpPr/>
            <p:nvPr/>
          </p:nvSpPr>
          <p:spPr>
            <a:xfrm rot="5400000">
              <a:off x="8535961" y="-858190"/>
              <a:ext cx="859201" cy="4772110"/>
            </a:xfrm>
            <a:prstGeom prst="round2Same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8" name="Round Same Side Corner Rectangle 4">
              <a:extLst>
                <a:ext uri="{FF2B5EF4-FFF2-40B4-BE49-F238E27FC236}">
                  <a16:creationId xmlns:a16="http://schemas.microsoft.com/office/drawing/2014/main" id="{D0805506-8AC7-47F2-A305-A781B26E3D10}"/>
                </a:ext>
              </a:extLst>
            </p:cNvPr>
            <p:cNvSpPr txBox="1"/>
            <p:nvPr/>
          </p:nvSpPr>
          <p:spPr>
            <a:xfrm>
              <a:off x="6356851" y="1098262"/>
              <a:ext cx="4963664" cy="9254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marL="171450" indent="-171450" algn="just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  Use infographics to introduce concepts related to food security.</a:t>
              </a:r>
              <a:endParaRPr lang="en-US" dirty="0"/>
            </a:p>
          </p:txBody>
        </p:sp>
        <p:sp>
          <p:nvSpPr>
            <p:cNvPr id="9" name="Pentagon 26">
              <a:extLst>
                <a:ext uri="{FF2B5EF4-FFF2-40B4-BE49-F238E27FC236}">
                  <a16:creationId xmlns:a16="http://schemas.microsoft.com/office/drawing/2014/main" id="{B4D1DD26-C8CE-4B44-B523-3A1B9509A53B}"/>
                </a:ext>
              </a:extLst>
            </p:cNvPr>
            <p:cNvSpPr/>
            <p:nvPr/>
          </p:nvSpPr>
          <p:spPr>
            <a:xfrm rot="5400000">
              <a:off x="5358263" y="1109140"/>
              <a:ext cx="1236949" cy="1205537"/>
            </a:xfrm>
            <a:prstGeom prst="homePlate">
              <a:avLst>
                <a:gd name="adj" fmla="val 3139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hevron 4">
              <a:extLst>
                <a:ext uri="{FF2B5EF4-FFF2-40B4-BE49-F238E27FC236}">
                  <a16:creationId xmlns:a16="http://schemas.microsoft.com/office/drawing/2014/main" id="{B2E79808-C2C0-426C-9459-2D66839FD46E}"/>
                </a:ext>
              </a:extLst>
            </p:cNvPr>
            <p:cNvSpPr txBox="1"/>
            <p:nvPr/>
          </p:nvSpPr>
          <p:spPr>
            <a:xfrm>
              <a:off x="5296120" y="1361225"/>
              <a:ext cx="1289230" cy="4583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Pre-viewing</a:t>
              </a:r>
            </a:p>
          </p:txBody>
        </p:sp>
      </p:grpSp>
      <p:sp>
        <p:nvSpPr>
          <p:cNvPr id="11" name="Rounded Rectangle 44">
            <a:extLst>
              <a:ext uri="{FF2B5EF4-FFF2-40B4-BE49-F238E27FC236}">
                <a16:creationId xmlns:a16="http://schemas.microsoft.com/office/drawing/2014/main" id="{F6E2648C-E1F7-40C6-9BEA-ADB1265C9E6D}"/>
              </a:ext>
            </a:extLst>
          </p:cNvPr>
          <p:cNvSpPr/>
          <p:nvPr/>
        </p:nvSpPr>
        <p:spPr>
          <a:xfrm>
            <a:off x="352302" y="2350481"/>
            <a:ext cx="5282246" cy="429564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5C15E2-C5BC-4296-9F62-85705384B747}"/>
              </a:ext>
            </a:extLst>
          </p:cNvPr>
          <p:cNvSpPr/>
          <p:nvPr/>
        </p:nvSpPr>
        <p:spPr>
          <a:xfrm>
            <a:off x="574955" y="2602199"/>
            <a:ext cx="49266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 Infographic on “Zero Hunger Goal”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9B061D-6E98-4DB6-A388-DD3C99040309}"/>
              </a:ext>
            </a:extLst>
          </p:cNvPr>
          <p:cNvSpPr/>
          <p:nvPr/>
        </p:nvSpPr>
        <p:spPr>
          <a:xfrm>
            <a:off x="554279" y="5121650"/>
            <a:ext cx="494730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Source: From The Sustainable Development Goals Report Special edition, edited by Jennifer Ross, ©2023 United Nations. Reprinted with the permission of the United Nations. </a:t>
            </a:r>
            <a:r>
              <a:rPr lang="en-US" sz="1400" dirty="0">
                <a:hlinkClick r:id="rId2"/>
              </a:rPr>
              <a:t>https://www.un.org/sustainabledevelopment/wp-content/uploads/2023/08/2309739_E_SDG_2023_infographics-2-2.pdf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35ADB3D-61A4-44C3-A127-D2D59F0057E8}"/>
              </a:ext>
            </a:extLst>
          </p:cNvPr>
          <p:cNvSpPr txBox="1">
            <a:spLocks/>
          </p:cNvSpPr>
          <p:nvPr/>
        </p:nvSpPr>
        <p:spPr>
          <a:xfrm>
            <a:off x="5950167" y="1982474"/>
            <a:ext cx="5824986" cy="40087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2400" dirty="0"/>
              <a:t>According to the </a:t>
            </a:r>
            <a:r>
              <a:rPr lang="en-US" altLang="zh-CN" sz="2400" dirty="0"/>
              <a:t>information, which of the following is </a:t>
            </a:r>
            <a:r>
              <a:rPr lang="en-US" altLang="zh-CN" sz="2400" b="1" dirty="0"/>
              <a:t>TRUE</a:t>
            </a:r>
            <a:r>
              <a:rPr lang="en-US" altLang="zh-CN" sz="2400" dirty="0"/>
              <a:t>?</a:t>
            </a:r>
          </a:p>
          <a:p>
            <a:pPr marL="514350" indent="-514350" algn="just">
              <a:buAutoNum type="alphaUcPeriod"/>
            </a:pPr>
            <a:r>
              <a:rPr lang="en-US" sz="2400" dirty="0"/>
              <a:t>More than 600 million people are definitely not going to get enough food by 2030.</a:t>
            </a:r>
          </a:p>
          <a:p>
            <a:pPr marL="514350" indent="-514350" algn="just">
              <a:buAutoNum type="alphaUcPeriod"/>
            </a:pPr>
            <a:r>
              <a:rPr lang="en-US" sz="2400" dirty="0"/>
              <a:t>High food prices are a problem to many countries in 2021.</a:t>
            </a:r>
          </a:p>
          <a:p>
            <a:pPr marL="514350" indent="-514350" algn="just">
              <a:buAutoNum type="alphaUcPeriod"/>
            </a:pPr>
            <a:r>
              <a:rPr lang="en-US" sz="2400" dirty="0"/>
              <a:t>Only one third of the world’s population can obtain adequate food.</a:t>
            </a:r>
          </a:p>
          <a:p>
            <a:pPr marL="514350" indent="-514350" algn="just">
              <a:buAutoNum type="alphaUcPeriod"/>
            </a:pPr>
            <a:r>
              <a:rPr lang="en-US" sz="2400" dirty="0"/>
              <a:t>The problem of malnutrition affected around 230 million teenagers in 2022.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6A3B2D9-D8CC-4B7F-8CEE-1C887F68710B}"/>
              </a:ext>
            </a:extLst>
          </p:cNvPr>
          <p:cNvSpPr/>
          <p:nvPr/>
        </p:nvSpPr>
        <p:spPr>
          <a:xfrm>
            <a:off x="5950167" y="3635784"/>
            <a:ext cx="394409" cy="3944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6C0A4-5119-4C4B-B5B3-1EFCEAD12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90" y="294178"/>
            <a:ext cx="5072295" cy="20563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u="sng" dirty="0"/>
              <a:t>Background:</a:t>
            </a:r>
          </a:p>
          <a:p>
            <a:pPr marL="0" indent="0" algn="just">
              <a:buNone/>
            </a:pPr>
            <a:r>
              <a:rPr lang="en-US" sz="2000" dirty="0"/>
              <a:t>In 2015, the United Nations initiated the </a:t>
            </a:r>
            <a:r>
              <a:rPr lang="en-US" sz="2000" u="sng" dirty="0"/>
              <a:t>Sustainable Development Goals</a:t>
            </a:r>
            <a:r>
              <a:rPr lang="en-US" sz="2000" dirty="0"/>
              <a:t> (SDGs) to address global challenges. Among a total of 17 SDGs, one of them was Zero Hunger Goal. Read the following infographic to find out more about this goal.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88A19D-5A3E-4160-9E24-6B9F188014C9}"/>
              </a:ext>
            </a:extLst>
          </p:cNvPr>
          <p:cNvSpPr/>
          <p:nvPr/>
        </p:nvSpPr>
        <p:spPr>
          <a:xfrm>
            <a:off x="554064" y="4797965"/>
            <a:ext cx="3808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Please click </a:t>
            </a:r>
            <a:r>
              <a:rPr lang="en-US" i="1" dirty="0">
                <a:hlinkClick r:id="rId2"/>
              </a:rPr>
              <a:t>here</a:t>
            </a:r>
            <a:r>
              <a:rPr lang="en-US" i="1" dirty="0"/>
              <a:t> to download the text.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439A9D-01A5-486D-A6BC-0A4FECABB15B}"/>
              </a:ext>
            </a:extLst>
          </p:cNvPr>
          <p:cNvGrpSpPr/>
          <p:nvPr/>
        </p:nvGrpSpPr>
        <p:grpSpPr>
          <a:xfrm>
            <a:off x="1674578" y="3061937"/>
            <a:ext cx="2637693" cy="1676400"/>
            <a:chOff x="1674578" y="3061937"/>
            <a:chExt cx="2637693" cy="16764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DFE7B59-14D9-4D16-BF3E-4014163350DE}"/>
                </a:ext>
              </a:extLst>
            </p:cNvPr>
            <p:cNvSpPr/>
            <p:nvPr/>
          </p:nvSpPr>
          <p:spPr>
            <a:xfrm rot="21218856">
              <a:off x="1674578" y="3061937"/>
              <a:ext cx="2637693" cy="1676400"/>
            </a:xfrm>
            <a:prstGeom prst="roundRect">
              <a:avLst>
                <a:gd name="adj" fmla="val 15268"/>
              </a:avLst>
            </a:prstGeom>
            <a:solidFill>
              <a:srgbClr val="FFFFFF">
                <a:alpha val="65882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1A0ECC-4254-47EF-AAA4-8F1135813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9688" y="3121863"/>
              <a:ext cx="1176488" cy="1556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186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8" grpId="0"/>
      <p:bldP spid="19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Quote box frame">
            <a:extLst>
              <a:ext uri="{FF2B5EF4-FFF2-40B4-BE49-F238E27FC236}">
                <a16:creationId xmlns:a16="http://schemas.microsoft.com/office/drawing/2014/main" id="{674C5192-C463-406B-8418-BF35F67C1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068" y="1654517"/>
            <a:ext cx="6086475" cy="475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44">
            <a:extLst>
              <a:ext uri="{FF2B5EF4-FFF2-40B4-BE49-F238E27FC236}">
                <a16:creationId xmlns:a16="http://schemas.microsoft.com/office/drawing/2014/main" id="{F6E2648C-E1F7-40C6-9BEA-ADB1265C9E6D}"/>
              </a:ext>
            </a:extLst>
          </p:cNvPr>
          <p:cNvSpPr/>
          <p:nvPr/>
        </p:nvSpPr>
        <p:spPr>
          <a:xfrm>
            <a:off x="352303" y="343921"/>
            <a:ext cx="4517956" cy="6012433"/>
          </a:xfrm>
          <a:prstGeom prst="roundRect">
            <a:avLst/>
          </a:prstGeom>
          <a:solidFill>
            <a:srgbClr val="FFCCCC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686C0A4-5119-4C4B-B5B3-1EFCEAD12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96" y="738284"/>
            <a:ext cx="4492966" cy="158627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2200" dirty="0"/>
              <a:t>What factors contribute to food insecurity? Read the section “There are many threats to food security” of the following infographic to find out more.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B6816-9A72-442C-9E32-B6FC9AD5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6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5C15E2-C5BC-4296-9F62-85705384B747}"/>
              </a:ext>
            </a:extLst>
          </p:cNvPr>
          <p:cNvSpPr/>
          <p:nvPr/>
        </p:nvSpPr>
        <p:spPr>
          <a:xfrm>
            <a:off x="183969" y="2367407"/>
            <a:ext cx="48546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 Infographic on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“Pulses Contribute to Food Security”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9B061D-6E98-4DB6-A388-DD3C99040309}"/>
              </a:ext>
            </a:extLst>
          </p:cNvPr>
          <p:cNvSpPr/>
          <p:nvPr/>
        </p:nvSpPr>
        <p:spPr>
          <a:xfrm>
            <a:off x="569431" y="5381052"/>
            <a:ext cx="41139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</a:t>
            </a:r>
          </a:p>
          <a:p>
            <a:r>
              <a:rPr lang="en-US" sz="1400" dirty="0"/>
              <a:t>© FAO 2021 Infographic - Pulses Contribute to Food Security </a:t>
            </a:r>
            <a:r>
              <a:rPr lang="en-US" sz="1400" dirty="0">
                <a:hlinkClick r:id="rId3"/>
              </a:rPr>
              <a:t>https://www.fao.org/3/c0063/C0063.pdf</a:t>
            </a:r>
            <a:endParaRPr lang="en-US" sz="14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1962899-42B5-48DB-A619-39A6E0F7B419}"/>
              </a:ext>
            </a:extLst>
          </p:cNvPr>
          <p:cNvSpPr txBox="1">
            <a:spLocks/>
          </p:cNvSpPr>
          <p:nvPr/>
        </p:nvSpPr>
        <p:spPr>
          <a:xfrm>
            <a:off x="5633751" y="2567848"/>
            <a:ext cx="5515108" cy="309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2400" dirty="0"/>
              <a:t>There are a number of threats to food security. Apart from the rapid __________ in the world’s population, malnutrition </a:t>
            </a:r>
            <a:r>
              <a:rPr lang="en-US" altLang="zh-TW" sz="2400" dirty="0"/>
              <a:t>is widespread in many countries as </a:t>
            </a:r>
            <a:r>
              <a:rPr lang="en-US" sz="2400" dirty="0"/>
              <a:t>food source of protein such as meat and fish is __________. Moreover, a considerable amount of food is __________ before it is consumed in developing countries.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2F9722-1F3E-4679-99AC-DC712D0B4FA9}"/>
              </a:ext>
            </a:extLst>
          </p:cNvPr>
          <p:cNvSpPr txBox="1"/>
          <p:nvPr/>
        </p:nvSpPr>
        <p:spPr>
          <a:xfrm>
            <a:off x="9475572" y="289937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growth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9E9DE2-ADF5-470B-B20A-94615CACD6DF}"/>
              </a:ext>
            </a:extLst>
          </p:cNvPr>
          <p:cNvSpPr/>
          <p:nvPr/>
        </p:nvSpPr>
        <p:spPr>
          <a:xfrm>
            <a:off x="5751912" y="4387662"/>
            <a:ext cx="142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expensive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CE376F-9A2D-4C5D-8644-AA6909A1619E}"/>
              </a:ext>
            </a:extLst>
          </p:cNvPr>
          <p:cNvSpPr/>
          <p:nvPr/>
        </p:nvSpPr>
        <p:spPr>
          <a:xfrm>
            <a:off x="7929420" y="4743831"/>
            <a:ext cx="1788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wasted / lost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31D8FC-D50D-4949-B637-E9631989B86F}"/>
              </a:ext>
            </a:extLst>
          </p:cNvPr>
          <p:cNvSpPr/>
          <p:nvPr/>
        </p:nvSpPr>
        <p:spPr>
          <a:xfrm>
            <a:off x="569431" y="5091251"/>
            <a:ext cx="3808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Please click </a:t>
            </a:r>
            <a:r>
              <a:rPr lang="en-US" i="1" dirty="0">
                <a:hlinkClick r:id="rId3"/>
              </a:rPr>
              <a:t>here</a:t>
            </a:r>
            <a:r>
              <a:rPr lang="en-US" i="1" dirty="0"/>
              <a:t> to download the text.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D317F3-FB26-4EF1-97B1-4F0854BFD87B}"/>
              </a:ext>
            </a:extLst>
          </p:cNvPr>
          <p:cNvGrpSpPr/>
          <p:nvPr/>
        </p:nvGrpSpPr>
        <p:grpSpPr>
          <a:xfrm>
            <a:off x="1307583" y="3316978"/>
            <a:ext cx="2637693" cy="1676400"/>
            <a:chOff x="1307583" y="3316978"/>
            <a:chExt cx="2637693" cy="16764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DFE7B59-14D9-4D16-BF3E-4014163350DE}"/>
                </a:ext>
              </a:extLst>
            </p:cNvPr>
            <p:cNvSpPr/>
            <p:nvPr/>
          </p:nvSpPr>
          <p:spPr>
            <a:xfrm rot="21218856">
              <a:off x="1307583" y="3316978"/>
              <a:ext cx="2637693" cy="1676400"/>
            </a:xfrm>
            <a:prstGeom prst="roundRect">
              <a:avLst>
                <a:gd name="adj" fmla="val 15268"/>
              </a:avLst>
            </a:prstGeom>
            <a:solidFill>
              <a:srgbClr val="FFFFFF">
                <a:alpha val="65882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35438D-C44E-4266-94D0-03D22028C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2713" y="3350137"/>
              <a:ext cx="867431" cy="1613677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85FC867-AA20-4985-BECD-723E5660CCD6}"/>
              </a:ext>
            </a:extLst>
          </p:cNvPr>
          <p:cNvSpPr/>
          <p:nvPr/>
        </p:nvSpPr>
        <p:spPr>
          <a:xfrm>
            <a:off x="5272200" y="70086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/>
              <a:t>Fill in each blank with </a:t>
            </a:r>
            <a:r>
              <a:rPr lang="en-US" sz="2400" b="1" dirty="0"/>
              <a:t>ONE</a:t>
            </a:r>
            <a:r>
              <a:rPr lang="en-US" sz="2400" dirty="0"/>
              <a:t> word taken from the infographic.</a:t>
            </a:r>
          </a:p>
        </p:txBody>
      </p:sp>
    </p:spTree>
    <p:extLst>
      <p:ext uri="{BB962C8B-B14F-4D97-AF65-F5344CB8AC3E}">
        <p14:creationId xmlns:p14="http://schemas.microsoft.com/office/powerpoint/2010/main" val="38503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  <p:bldP spid="20" grpId="0"/>
      <p:bldP spid="5" grpId="0"/>
      <p:bldP spid="22" grpId="0"/>
      <p:bldP spid="2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3ABC4-946B-4D34-AD96-76E815B2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7</a:t>
            </a:fld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16FAAB8-B741-4582-94A4-42F9F4B32EF7}"/>
              </a:ext>
            </a:extLst>
          </p:cNvPr>
          <p:cNvSpPr txBox="1">
            <a:spLocks/>
          </p:cNvSpPr>
          <p:nvPr/>
        </p:nvSpPr>
        <p:spPr>
          <a:xfrm>
            <a:off x="9298890" y="64504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D8345E-4E1F-46C7-9F87-24FCA86018EC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0FD898-6859-47C3-8AD5-5BC398375A7E}"/>
              </a:ext>
            </a:extLst>
          </p:cNvPr>
          <p:cNvGrpSpPr/>
          <p:nvPr/>
        </p:nvGrpSpPr>
        <p:grpSpPr>
          <a:xfrm>
            <a:off x="168276" y="2240468"/>
            <a:ext cx="3585761" cy="4161140"/>
            <a:chOff x="210734" y="2007836"/>
            <a:chExt cx="3999759" cy="461521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E8E67FB-DC38-47BD-BF62-3ACD1F9140B0}"/>
                </a:ext>
              </a:extLst>
            </p:cNvPr>
            <p:cNvGrpSpPr/>
            <p:nvPr/>
          </p:nvGrpSpPr>
          <p:grpSpPr>
            <a:xfrm>
              <a:off x="210734" y="2007836"/>
              <a:ext cx="3999759" cy="4615218"/>
              <a:chOff x="335406" y="903027"/>
              <a:chExt cx="4162569" cy="4615218"/>
            </a:xfrm>
          </p:grpSpPr>
          <p:sp>
            <p:nvSpPr>
              <p:cNvPr id="13" name="Rounded Rectangular Callout 6">
                <a:extLst>
                  <a:ext uri="{FF2B5EF4-FFF2-40B4-BE49-F238E27FC236}">
                    <a16:creationId xmlns:a16="http://schemas.microsoft.com/office/drawing/2014/main" id="{509C77F6-8858-4920-ACCB-8989D0F344D0}"/>
                  </a:ext>
                </a:extLst>
              </p:cNvPr>
              <p:cNvSpPr/>
              <p:nvPr/>
            </p:nvSpPr>
            <p:spPr>
              <a:xfrm flipH="1">
                <a:off x="335406" y="903027"/>
                <a:ext cx="3957851" cy="4462818"/>
              </a:xfrm>
              <a:prstGeom prst="wedgeRoundRectCallout">
                <a:avLst>
                  <a:gd name="adj1" fmla="val -47008"/>
                  <a:gd name="adj2" fmla="val 25842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Rounded Rectangular Callout 7">
                <a:extLst>
                  <a:ext uri="{FF2B5EF4-FFF2-40B4-BE49-F238E27FC236}">
                    <a16:creationId xmlns:a16="http://schemas.microsoft.com/office/drawing/2014/main" id="{B153EAD4-3123-4282-8CDD-54F4D5DCE732}"/>
                  </a:ext>
                </a:extLst>
              </p:cNvPr>
              <p:cNvSpPr/>
              <p:nvPr/>
            </p:nvSpPr>
            <p:spPr>
              <a:xfrm flipH="1">
                <a:off x="540124" y="1055427"/>
                <a:ext cx="3957851" cy="4462818"/>
              </a:xfrm>
              <a:prstGeom prst="wedgeRoundRectCallout">
                <a:avLst>
                  <a:gd name="adj1" fmla="val -70417"/>
                  <a:gd name="adj2" fmla="val 5390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2" name="標題 1">
              <a:extLst>
                <a:ext uri="{FF2B5EF4-FFF2-40B4-BE49-F238E27FC236}">
                  <a16:creationId xmlns:a16="http://schemas.microsoft.com/office/drawing/2014/main" id="{12F268AC-582B-4C53-8528-6E6ADD71D7FE}"/>
                </a:ext>
              </a:extLst>
            </p:cNvPr>
            <p:cNvSpPr txBox="1">
              <a:spLocks/>
            </p:cNvSpPr>
            <p:nvPr/>
          </p:nvSpPr>
          <p:spPr>
            <a:xfrm>
              <a:off x="554056" y="2934847"/>
              <a:ext cx="3459727" cy="103598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69875" indent="-269875"/>
              <a:r>
                <a:rPr lang="en-US" altLang="zh-TW" sz="2000" b="1" dirty="0">
                  <a:latin typeface="+mn-lt"/>
                </a:rPr>
                <a:t>1. </a:t>
              </a:r>
              <a:r>
                <a:rPr lang="en-US" sz="2000" b="1" dirty="0">
                  <a:latin typeface="+mn-lt"/>
                </a:rPr>
                <a:t>Apart from the three major reasons mentioned in the infographic, what are some other factors that threaten food security?</a:t>
              </a:r>
            </a:p>
            <a:p>
              <a:pPr marL="269875" indent="-269875"/>
              <a:endParaRPr lang="en-US" altLang="zh-TW" sz="2000" b="1" dirty="0">
                <a:latin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B11958-B66E-48EE-9AAC-626E055E88E9}"/>
              </a:ext>
            </a:extLst>
          </p:cNvPr>
          <p:cNvGrpSpPr/>
          <p:nvPr/>
        </p:nvGrpSpPr>
        <p:grpSpPr>
          <a:xfrm>
            <a:off x="7863954" y="57319"/>
            <a:ext cx="4088544" cy="3485982"/>
            <a:chOff x="7863954" y="1800845"/>
            <a:chExt cx="4088544" cy="466980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08B6615-5333-45CB-8522-90938C66AD2C}"/>
                </a:ext>
              </a:extLst>
            </p:cNvPr>
            <p:cNvGrpSpPr/>
            <p:nvPr/>
          </p:nvGrpSpPr>
          <p:grpSpPr>
            <a:xfrm>
              <a:off x="7863954" y="1800845"/>
              <a:ext cx="4088544" cy="4669809"/>
              <a:chOff x="6952494" y="696036"/>
              <a:chExt cx="4088544" cy="4669809"/>
            </a:xfrm>
          </p:grpSpPr>
          <p:sp>
            <p:nvSpPr>
              <p:cNvPr id="18" name="Rounded Rectangular Callout 5">
                <a:extLst>
                  <a:ext uri="{FF2B5EF4-FFF2-40B4-BE49-F238E27FC236}">
                    <a16:creationId xmlns:a16="http://schemas.microsoft.com/office/drawing/2014/main" id="{14B28010-C22B-4763-A450-AF04DCF5FC0F}"/>
                  </a:ext>
                </a:extLst>
              </p:cNvPr>
              <p:cNvSpPr/>
              <p:nvPr/>
            </p:nvSpPr>
            <p:spPr>
              <a:xfrm>
                <a:off x="7083187" y="696036"/>
                <a:ext cx="3957851" cy="4462818"/>
              </a:xfrm>
              <a:prstGeom prst="wedgeRoundRectCallout">
                <a:avLst>
                  <a:gd name="adj1" fmla="val -60833"/>
                  <a:gd name="adj2" fmla="val 38341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Rounded Rectangular Callout 8">
                <a:extLst>
                  <a:ext uri="{FF2B5EF4-FFF2-40B4-BE49-F238E27FC236}">
                    <a16:creationId xmlns:a16="http://schemas.microsoft.com/office/drawing/2014/main" id="{7C6CE8B7-A493-4887-A897-5E3B8E35BB4C}"/>
                  </a:ext>
                </a:extLst>
              </p:cNvPr>
              <p:cNvSpPr/>
              <p:nvPr/>
            </p:nvSpPr>
            <p:spPr>
              <a:xfrm>
                <a:off x="6952494" y="903027"/>
                <a:ext cx="3957851" cy="4462818"/>
              </a:xfrm>
              <a:prstGeom prst="wedgeRoundRectCallout">
                <a:avLst>
                  <a:gd name="adj1" fmla="val -60833"/>
                  <a:gd name="adj2" fmla="val 3834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7" name="標題 1">
              <a:extLst>
                <a:ext uri="{FF2B5EF4-FFF2-40B4-BE49-F238E27FC236}">
                  <a16:creationId xmlns:a16="http://schemas.microsoft.com/office/drawing/2014/main" id="{50AE78A4-DF34-4A7C-B3DE-DE0F9431AEE4}"/>
                </a:ext>
              </a:extLst>
            </p:cNvPr>
            <p:cNvSpPr txBox="1">
              <a:spLocks/>
            </p:cNvSpPr>
            <p:nvPr/>
          </p:nvSpPr>
          <p:spPr>
            <a:xfrm>
              <a:off x="7993636" y="2378283"/>
              <a:ext cx="3893516" cy="10769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69875" indent="-269875"/>
              <a:r>
                <a:rPr lang="en-US" altLang="zh-TW" sz="2000" b="1" dirty="0">
                  <a:latin typeface="+mn-lt"/>
                </a:rPr>
                <a:t>2. </a:t>
              </a:r>
              <a:r>
                <a:rPr lang="en-US" sz="2000" b="1" dirty="0">
                  <a:latin typeface="+mn-lt"/>
                </a:rPr>
                <a:t>Do you think factors such as technology and weather play a role in food security? Why?</a:t>
              </a:r>
            </a:p>
            <a:p>
              <a:pPr marL="269875" indent="-269875"/>
              <a:endParaRPr lang="en-US" altLang="zh-TW" sz="2000" b="1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1425E4-6D0C-4B91-84D2-0DC7C5A6D7B6}"/>
              </a:ext>
            </a:extLst>
          </p:cNvPr>
          <p:cNvGrpSpPr/>
          <p:nvPr/>
        </p:nvGrpSpPr>
        <p:grpSpPr>
          <a:xfrm>
            <a:off x="7822853" y="3697817"/>
            <a:ext cx="4088544" cy="3087109"/>
            <a:chOff x="7863954" y="1800845"/>
            <a:chExt cx="4088544" cy="466980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3C87378-A0F1-43AD-86BE-E4CCF0BCD15B}"/>
                </a:ext>
              </a:extLst>
            </p:cNvPr>
            <p:cNvGrpSpPr/>
            <p:nvPr/>
          </p:nvGrpSpPr>
          <p:grpSpPr>
            <a:xfrm>
              <a:off x="7863954" y="1800845"/>
              <a:ext cx="4088544" cy="4669809"/>
              <a:chOff x="6952494" y="696036"/>
              <a:chExt cx="4088544" cy="4669809"/>
            </a:xfrm>
          </p:grpSpPr>
          <p:sp>
            <p:nvSpPr>
              <p:cNvPr id="24" name="Rounded Rectangular Callout 24">
                <a:extLst>
                  <a:ext uri="{FF2B5EF4-FFF2-40B4-BE49-F238E27FC236}">
                    <a16:creationId xmlns:a16="http://schemas.microsoft.com/office/drawing/2014/main" id="{27E7A640-7AB5-46A3-863A-D350B53D2C85}"/>
                  </a:ext>
                </a:extLst>
              </p:cNvPr>
              <p:cNvSpPr/>
              <p:nvPr/>
            </p:nvSpPr>
            <p:spPr>
              <a:xfrm>
                <a:off x="7083187" y="696036"/>
                <a:ext cx="3957851" cy="4462818"/>
              </a:xfrm>
              <a:prstGeom prst="wedgeRoundRectCallout">
                <a:avLst>
                  <a:gd name="adj1" fmla="val -57157"/>
                  <a:gd name="adj2" fmla="val 18617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Rounded Rectangular Callout 25">
                <a:extLst>
                  <a:ext uri="{FF2B5EF4-FFF2-40B4-BE49-F238E27FC236}">
                    <a16:creationId xmlns:a16="http://schemas.microsoft.com/office/drawing/2014/main" id="{FB1DBD99-2CCD-472B-983D-3782D9D41119}"/>
                  </a:ext>
                </a:extLst>
              </p:cNvPr>
              <p:cNvSpPr/>
              <p:nvPr/>
            </p:nvSpPr>
            <p:spPr>
              <a:xfrm>
                <a:off x="6952494" y="903027"/>
                <a:ext cx="3957851" cy="4462818"/>
              </a:xfrm>
              <a:prstGeom prst="wedgeRoundRectCallout">
                <a:avLst>
                  <a:gd name="adj1" fmla="val -68184"/>
                  <a:gd name="adj2" fmla="val 1008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3" name="標題 1">
              <a:extLst>
                <a:ext uri="{FF2B5EF4-FFF2-40B4-BE49-F238E27FC236}">
                  <a16:creationId xmlns:a16="http://schemas.microsoft.com/office/drawing/2014/main" id="{080A6DF2-C934-4CC0-A11E-42D305D4C6E1}"/>
                </a:ext>
              </a:extLst>
            </p:cNvPr>
            <p:cNvSpPr txBox="1">
              <a:spLocks/>
            </p:cNvSpPr>
            <p:nvPr/>
          </p:nvSpPr>
          <p:spPr>
            <a:xfrm>
              <a:off x="7993636" y="2054195"/>
              <a:ext cx="3893516" cy="112486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69875" indent="-269875"/>
              <a:r>
                <a:rPr lang="en-US" altLang="zh-TW" sz="2000" b="1" dirty="0">
                  <a:latin typeface="+mn-lt"/>
                </a:rPr>
                <a:t>3. </a:t>
              </a:r>
              <a:r>
                <a:rPr lang="en-US" sz="2000" b="1" dirty="0">
                  <a:latin typeface="+mn-lt"/>
                </a:rPr>
                <a:t>How can we safeguard food security?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101843-1B6D-43D7-B492-FB85A7315E1A}"/>
              </a:ext>
            </a:extLst>
          </p:cNvPr>
          <p:cNvGrpSpPr/>
          <p:nvPr/>
        </p:nvGrpSpPr>
        <p:grpSpPr>
          <a:xfrm>
            <a:off x="271963" y="349512"/>
            <a:ext cx="5665072" cy="1059976"/>
            <a:chOff x="304848" y="593798"/>
            <a:chExt cx="5665072" cy="1059976"/>
          </a:xfrm>
        </p:grpSpPr>
        <p:sp>
          <p:nvSpPr>
            <p:cNvPr id="6" name="標題 1">
              <a:extLst>
                <a:ext uri="{FF2B5EF4-FFF2-40B4-BE49-F238E27FC236}">
                  <a16:creationId xmlns:a16="http://schemas.microsoft.com/office/drawing/2014/main" id="{0102B4F0-4428-441E-8CA6-0B7F51344F04}"/>
                </a:ext>
              </a:extLst>
            </p:cNvPr>
            <p:cNvSpPr txBox="1">
              <a:spLocks/>
            </p:cNvSpPr>
            <p:nvPr/>
          </p:nvSpPr>
          <p:spPr>
            <a:xfrm>
              <a:off x="1334644" y="617791"/>
              <a:ext cx="4635276" cy="103598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2800" b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Reflection on Food Security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8B974F3-A851-42A9-87CD-01B8EE60A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8111" b="64667" l="67688" r="77125"/>
                      </a14:imgEffect>
                    </a14:imgLayer>
                  </a14:imgProps>
                </a:ext>
              </a:extLst>
            </a:blip>
            <a:srcRect l="67622" t="48200" r="22892" b="35486"/>
            <a:stretch/>
          </p:blipFill>
          <p:spPr>
            <a:xfrm>
              <a:off x="304848" y="593798"/>
              <a:ext cx="1067726" cy="1032825"/>
            </a:xfrm>
            <a:prstGeom prst="rect">
              <a:avLst/>
            </a:prstGeom>
          </p:spPr>
        </p:pic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48BEF2E4-8985-4CEA-8882-3E60DAC95DC1}"/>
              </a:ext>
            </a:extLst>
          </p:cNvPr>
          <p:cNvSpPr/>
          <p:nvPr/>
        </p:nvSpPr>
        <p:spPr>
          <a:xfrm>
            <a:off x="4298728" y="2142753"/>
            <a:ext cx="3110127" cy="3110127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52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16,636 Video Clipart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t="24428" r="19880" b="23865"/>
          <a:stretch/>
        </p:blipFill>
        <p:spPr bwMode="auto">
          <a:xfrm>
            <a:off x="8158754" y="1720035"/>
            <a:ext cx="3712767" cy="32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8710934" y="2251739"/>
            <a:ext cx="2667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Video Time: 01:04 – 01:47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29322" y="1720035"/>
            <a:ext cx="3712767" cy="3215088"/>
            <a:chOff x="429322" y="1834335"/>
            <a:chExt cx="3712767" cy="3215088"/>
          </a:xfrm>
        </p:grpSpPr>
        <p:pic>
          <p:nvPicPr>
            <p:cNvPr id="1028" name="Picture 4" descr="16,636 Video Clipart Stock Photos, Pictures &amp;amp; Royalty-Free Images - i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8" t="24428" r="19880" b="23865"/>
            <a:stretch/>
          </p:blipFill>
          <p:spPr bwMode="auto">
            <a:xfrm>
              <a:off x="429322" y="1834335"/>
              <a:ext cx="3712767" cy="3215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981502" y="2366039"/>
              <a:ext cx="26677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</a:rPr>
                <a:t>Video Time: 00:00 – 00:27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91064" y="1725793"/>
            <a:ext cx="3712767" cy="3215088"/>
            <a:chOff x="4291064" y="1840093"/>
            <a:chExt cx="3712767" cy="3215088"/>
          </a:xfrm>
        </p:grpSpPr>
        <p:pic>
          <p:nvPicPr>
            <p:cNvPr id="33" name="Picture 4" descr="16,636 Video Clipart Stock Photos, Pictures &amp;amp; Royalty-Free Images - i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8" t="24428" r="19880" b="23865"/>
            <a:stretch/>
          </p:blipFill>
          <p:spPr bwMode="auto">
            <a:xfrm>
              <a:off x="4291064" y="1840093"/>
              <a:ext cx="3712767" cy="3215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4843244" y="2371797"/>
              <a:ext cx="26677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</a:rPr>
                <a:t>Video Time: 00:28 – 01:03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02C60D6-FC31-4F36-B686-C155E18A1D05}"/>
              </a:ext>
            </a:extLst>
          </p:cNvPr>
          <p:cNvGrpSpPr/>
          <p:nvPr/>
        </p:nvGrpSpPr>
        <p:grpSpPr>
          <a:xfrm>
            <a:off x="3810001" y="420777"/>
            <a:ext cx="8227155" cy="1238998"/>
            <a:chOff x="4441607" y="771608"/>
            <a:chExt cx="6866315" cy="1238998"/>
          </a:xfrm>
        </p:grpSpPr>
        <p:sp>
          <p:nvSpPr>
            <p:cNvPr id="35" name="Round Same Side Corner Rectangle 13">
              <a:extLst>
                <a:ext uri="{FF2B5EF4-FFF2-40B4-BE49-F238E27FC236}">
                  <a16:creationId xmlns:a16="http://schemas.microsoft.com/office/drawing/2014/main" id="{7CD32C07-6120-46A6-84E9-5D445E400871}"/>
                </a:ext>
              </a:extLst>
            </p:cNvPr>
            <p:cNvSpPr/>
            <p:nvPr/>
          </p:nvSpPr>
          <p:spPr>
            <a:xfrm rot="5400000">
              <a:off x="8026518" y="-1566393"/>
              <a:ext cx="859201" cy="5539305"/>
            </a:xfrm>
            <a:prstGeom prst="round2Same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6" name="Round Same Side Corner Rectangle 4">
              <a:extLst>
                <a:ext uri="{FF2B5EF4-FFF2-40B4-BE49-F238E27FC236}">
                  <a16:creationId xmlns:a16="http://schemas.microsoft.com/office/drawing/2014/main" id="{9922DED7-FDC1-405A-B136-5A966271ADF8}"/>
                </a:ext>
              </a:extLst>
            </p:cNvPr>
            <p:cNvSpPr txBox="1"/>
            <p:nvPr/>
          </p:nvSpPr>
          <p:spPr>
            <a:xfrm>
              <a:off x="5686467" y="771608"/>
              <a:ext cx="5621455" cy="8943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Play the video.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Engage students in finding out the benefits of hybrid rice and Yuan Long-ping’s contribution to addressing food insecurity.</a:t>
              </a:r>
            </a:p>
          </p:txBody>
        </p:sp>
        <p:sp>
          <p:nvSpPr>
            <p:cNvPr id="37" name="Pentagon 22">
              <a:extLst>
                <a:ext uri="{FF2B5EF4-FFF2-40B4-BE49-F238E27FC236}">
                  <a16:creationId xmlns:a16="http://schemas.microsoft.com/office/drawing/2014/main" id="{27758495-9D63-45B8-96D0-2CE42C71847F}"/>
                </a:ext>
              </a:extLst>
            </p:cNvPr>
            <p:cNvSpPr/>
            <p:nvPr/>
          </p:nvSpPr>
          <p:spPr>
            <a:xfrm rot="5400000">
              <a:off x="4467748" y="789363"/>
              <a:ext cx="1236949" cy="1205537"/>
            </a:xfrm>
            <a:prstGeom prst="homePlate">
              <a:avLst>
                <a:gd name="adj" fmla="val 3139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hevron 4">
              <a:extLst>
                <a:ext uri="{FF2B5EF4-FFF2-40B4-BE49-F238E27FC236}">
                  <a16:creationId xmlns:a16="http://schemas.microsoft.com/office/drawing/2014/main" id="{1AC4787A-E50B-4066-B62C-D02121A1B864}"/>
                </a:ext>
              </a:extLst>
            </p:cNvPr>
            <p:cNvSpPr txBox="1"/>
            <p:nvPr/>
          </p:nvSpPr>
          <p:spPr>
            <a:xfrm>
              <a:off x="4441607" y="1073737"/>
              <a:ext cx="1289230" cy="4583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While-viewing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C98DA95-81B8-4A26-83BE-83DF43728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25" y="2546465"/>
            <a:ext cx="3291840" cy="1794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47EE91-4EC1-4FBA-95F0-C0ED369D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415" y="2546465"/>
            <a:ext cx="3291840" cy="181874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061562" y="2863883"/>
            <a:ext cx="621102" cy="888520"/>
          </a:xfrm>
          <a:prstGeom prst="rightArrow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F64E03-EF86-4B90-ADF8-CFA9E1A8C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9217" y="2538235"/>
            <a:ext cx="3291840" cy="1810512"/>
          </a:xfrm>
          <a:prstGeom prst="rect">
            <a:avLst/>
          </a:prstGeom>
        </p:spPr>
      </p:pic>
      <p:sp>
        <p:nvSpPr>
          <p:cNvPr id="51" name="Right Arrow 50"/>
          <p:cNvSpPr/>
          <p:nvPr/>
        </p:nvSpPr>
        <p:spPr>
          <a:xfrm>
            <a:off x="7873417" y="2873043"/>
            <a:ext cx="621102" cy="888520"/>
          </a:xfrm>
          <a:prstGeom prst="rightArrow">
            <a:avLst>
              <a:gd name="adj1" fmla="val 50000"/>
              <a:gd name="adj2" fmla="val 52778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F40265-8720-40B6-9D73-4A9AC619EDCB}"/>
              </a:ext>
            </a:extLst>
          </p:cNvPr>
          <p:cNvSpPr/>
          <p:nvPr/>
        </p:nvSpPr>
        <p:spPr>
          <a:xfrm>
            <a:off x="0" y="514011"/>
            <a:ext cx="43153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Video on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“The Father of Hybrid Rice”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22A499-75FC-4F51-AF9A-8353C221813A}"/>
              </a:ext>
            </a:extLst>
          </p:cNvPr>
          <p:cNvSpPr/>
          <p:nvPr/>
        </p:nvSpPr>
        <p:spPr>
          <a:xfrm>
            <a:off x="414648" y="6367982"/>
            <a:ext cx="6469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Source: The Father of Hybrid Rice </a:t>
            </a:r>
            <a:r>
              <a:rPr lang="en-US" sz="1400" i="1" dirty="0"/>
              <a:t>LUI. Che Woo Prize</a:t>
            </a:r>
            <a:r>
              <a:rPr lang="en-US" sz="1400" dirty="0"/>
              <a:t>: </a:t>
            </a:r>
            <a:r>
              <a:rPr lang="en-US" altLang="zh-TW" sz="1400" dirty="0">
                <a:hlinkClick r:id="rId6"/>
              </a:rPr>
              <a:t>https://youtu.be/tq22whjfZ4w</a:t>
            </a:r>
            <a:endParaRPr lang="en-US" altLang="zh-TW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BC1650-E769-452F-AE23-67493C71E787}"/>
              </a:ext>
            </a:extLst>
          </p:cNvPr>
          <p:cNvSpPr/>
          <p:nvPr/>
        </p:nvSpPr>
        <p:spPr>
          <a:xfrm>
            <a:off x="4291064" y="4926347"/>
            <a:ext cx="3582353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3" lvl="1" indent="-284163" defTabSz="800100"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is hybrid rice?</a:t>
            </a:r>
          </a:p>
          <a:p>
            <a:pPr marL="284163" lvl="1" indent="-284163" defTabSz="800100"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Why is growing hybrid rice beneficial to our country in terms of food security?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1E2E08-0B77-46A6-8B7D-0A9A09D19B68}"/>
              </a:ext>
            </a:extLst>
          </p:cNvPr>
          <p:cNvSpPr/>
          <p:nvPr/>
        </p:nvSpPr>
        <p:spPr>
          <a:xfrm>
            <a:off x="8283709" y="4926347"/>
            <a:ext cx="37246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3" lvl="1" indent="-284163" defTabSz="800100"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Yuan Long-ping’s contribution to China and the world?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F2F01E-6A85-455D-A80A-D46AF71A7C84}"/>
              </a:ext>
            </a:extLst>
          </p:cNvPr>
          <p:cNvSpPr/>
          <p:nvPr/>
        </p:nvSpPr>
        <p:spPr>
          <a:xfrm>
            <a:off x="477411" y="4926347"/>
            <a:ext cx="37127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3" lvl="1" indent="-284163" defTabSz="800100"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Why is Yuan Long-ping called the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father of hybrid rice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8286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29322" y="1834335"/>
            <a:ext cx="3712767" cy="3215088"/>
            <a:chOff x="429322" y="1834335"/>
            <a:chExt cx="3712767" cy="3215088"/>
          </a:xfrm>
        </p:grpSpPr>
        <p:pic>
          <p:nvPicPr>
            <p:cNvPr id="1028" name="Picture 4" descr="16,636 Video Clipart Stock Photos, Pictures &amp;amp; Royalty-Free Images - i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8" t="24428" r="19880" b="23865"/>
            <a:stretch/>
          </p:blipFill>
          <p:spPr bwMode="auto">
            <a:xfrm>
              <a:off x="429322" y="1834335"/>
              <a:ext cx="3712767" cy="3215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981502" y="2366039"/>
              <a:ext cx="26677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</a:rPr>
                <a:t>Video Time: 00:00 – 00:27</a:t>
              </a: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DDC3241-B66B-4177-9E43-4539998332FC}"/>
              </a:ext>
            </a:extLst>
          </p:cNvPr>
          <p:cNvSpPr txBox="1">
            <a:spLocks/>
          </p:cNvSpPr>
          <p:nvPr/>
        </p:nvSpPr>
        <p:spPr>
          <a:xfrm>
            <a:off x="4861164" y="2145835"/>
            <a:ext cx="6496744" cy="29060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Arial" panose="020B0604020202020204" pitchFamily="34" charset="0"/>
              <a:buAutoNum type="alphaUcPeriod"/>
            </a:pPr>
            <a:r>
              <a:rPr lang="en-US" dirty="0"/>
              <a:t>To explain how tall hybrid rice can grow</a:t>
            </a:r>
          </a:p>
          <a:p>
            <a:pPr marL="514350" indent="-514350" algn="just">
              <a:buAutoNum type="alphaUcPeriod"/>
            </a:pPr>
            <a:r>
              <a:rPr lang="en-US" dirty="0"/>
              <a:t>To introduce Yuan Long-ping’s background and achievements</a:t>
            </a:r>
          </a:p>
          <a:p>
            <a:pPr marL="514350" indent="-514350" algn="just">
              <a:buFont typeface="Arial" panose="020B0604020202020204" pitchFamily="34" charset="0"/>
              <a:buAutoNum type="alphaUcPeriod"/>
            </a:pPr>
            <a:r>
              <a:rPr lang="en-US" dirty="0"/>
              <a:t>To explain why Yuen Long-ping is called the father of hybrid rice</a:t>
            </a:r>
          </a:p>
          <a:p>
            <a:pPr marL="514350" indent="-514350" algn="just">
              <a:buAutoNum type="alphaUcPeriod"/>
            </a:pPr>
            <a:r>
              <a:rPr lang="en-US" dirty="0"/>
              <a:t>To give details about the benefits of growing hybrid rice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DCEFD4-4832-473A-9958-962CA13A655E}"/>
              </a:ext>
            </a:extLst>
          </p:cNvPr>
          <p:cNvSpPr/>
          <p:nvPr/>
        </p:nvSpPr>
        <p:spPr>
          <a:xfrm>
            <a:off x="4861163" y="1182879"/>
            <a:ext cx="655225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600" dirty="0">
                <a:cs typeface="Arial" panose="020B0604020202020204" pitchFamily="34" charset="0"/>
              </a:rPr>
              <a:t>What is the main idea of this part of the video?</a:t>
            </a:r>
            <a:endParaRPr lang="en-US" sz="2600" dirty="0"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2CF601-C1F8-40AC-AB27-9410D6F9D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25" y="2660765"/>
            <a:ext cx="3291840" cy="179405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7EBBFD87-80F7-4DC5-BDD2-6A55DEE67BD7}"/>
              </a:ext>
            </a:extLst>
          </p:cNvPr>
          <p:cNvSpPr/>
          <p:nvPr/>
        </p:nvSpPr>
        <p:spPr>
          <a:xfrm>
            <a:off x="4861163" y="3342629"/>
            <a:ext cx="394409" cy="3944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371D0F-C8FC-4BAA-97B8-D05F8022B6BD}"/>
              </a:ext>
            </a:extLst>
          </p:cNvPr>
          <p:cNvSpPr/>
          <p:nvPr/>
        </p:nvSpPr>
        <p:spPr>
          <a:xfrm>
            <a:off x="442231" y="6183787"/>
            <a:ext cx="6469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Source: The Father of Hybrid Rice. </a:t>
            </a:r>
            <a:r>
              <a:rPr lang="en-US" sz="1400" i="1" dirty="0"/>
              <a:t>LUI Che Woo Prize</a:t>
            </a:r>
            <a:r>
              <a:rPr lang="en-US" sz="1400" dirty="0"/>
              <a:t>: </a:t>
            </a:r>
            <a:r>
              <a:rPr lang="en-US" altLang="zh-TW" sz="1400" dirty="0">
                <a:hlinkClick r:id="rId4"/>
              </a:rPr>
              <a:t>https://youtu.be/tq22whjfZ4w</a:t>
            </a:r>
            <a:endParaRPr lang="en-US" altLang="zh-TW" sz="14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34A385-7435-4701-ACC5-2DE5FA30E4D6}"/>
              </a:ext>
            </a:extLst>
          </p:cNvPr>
          <p:cNvSpPr/>
          <p:nvPr/>
        </p:nvSpPr>
        <p:spPr>
          <a:xfrm>
            <a:off x="157662" y="624871"/>
            <a:ext cx="43153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Video on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“The Father of Hybrid Rice”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429AA57-8F42-40E9-A146-25E0E5C951CC}"/>
              </a:ext>
            </a:extLst>
          </p:cNvPr>
          <p:cNvSpPr/>
          <p:nvPr/>
        </p:nvSpPr>
        <p:spPr>
          <a:xfrm>
            <a:off x="4483805" y="1013953"/>
            <a:ext cx="7068410" cy="4240218"/>
          </a:xfrm>
          <a:prstGeom prst="roundRect">
            <a:avLst/>
          </a:prstGeom>
          <a:noFill/>
          <a:ln w="7620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golden wheat spike">
            <a:extLst>
              <a:ext uri="{FF2B5EF4-FFF2-40B4-BE49-F238E27FC236}">
                <a16:creationId xmlns:a16="http://schemas.microsoft.com/office/drawing/2014/main" id="{A4FFFBAB-7A80-40EF-86FD-98C55FE36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3179">
            <a:off x="9791165" y="4009802"/>
            <a:ext cx="2326534" cy="317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78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6723</TotalTime>
  <Words>2939</Words>
  <Application>Microsoft Office PowerPoint</Application>
  <PresentationFormat>Widescreen</PresentationFormat>
  <Paragraphs>325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等线</vt:lpstr>
      <vt:lpstr>新細明體</vt:lpstr>
      <vt:lpstr>Arial</vt:lpstr>
      <vt:lpstr>Arial Rounded MT Bold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About Food Security…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HUNG, Ka-yui Iris</dc:creator>
  <cp:lastModifiedBy>ELE</cp:lastModifiedBy>
  <cp:revision>391</cp:revision>
  <cp:lastPrinted>2024-03-27T01:01:37Z</cp:lastPrinted>
  <dcterms:created xsi:type="dcterms:W3CDTF">2022-10-11T03:52:37Z</dcterms:created>
  <dcterms:modified xsi:type="dcterms:W3CDTF">2025-03-18T07:05:41Z</dcterms:modified>
</cp:coreProperties>
</file>